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handoutMasterIdLst>
    <p:handoutMasterId r:id="rId60"/>
  </p:handoutMasterIdLst>
  <p:sldIdLst>
    <p:sldId id="256" r:id="rId2"/>
    <p:sldId id="320" r:id="rId3"/>
    <p:sldId id="325" r:id="rId4"/>
    <p:sldId id="356" r:id="rId5"/>
    <p:sldId id="374" r:id="rId6"/>
    <p:sldId id="375" r:id="rId7"/>
    <p:sldId id="376" r:id="rId8"/>
    <p:sldId id="379" r:id="rId9"/>
    <p:sldId id="324" r:id="rId10"/>
    <p:sldId id="378" r:id="rId11"/>
    <p:sldId id="270" r:id="rId12"/>
    <p:sldId id="265" r:id="rId13"/>
    <p:sldId id="358" r:id="rId14"/>
    <p:sldId id="360" r:id="rId15"/>
    <p:sldId id="362" r:id="rId16"/>
    <p:sldId id="271" r:id="rId17"/>
    <p:sldId id="272" r:id="rId18"/>
    <p:sldId id="267" r:id="rId19"/>
    <p:sldId id="277" r:id="rId20"/>
    <p:sldId id="361" r:id="rId21"/>
    <p:sldId id="278" r:id="rId22"/>
    <p:sldId id="291" r:id="rId23"/>
    <p:sldId id="289" r:id="rId24"/>
    <p:sldId id="359" r:id="rId25"/>
    <p:sldId id="274" r:id="rId26"/>
    <p:sldId id="364" r:id="rId27"/>
    <p:sldId id="292" r:id="rId28"/>
    <p:sldId id="294" r:id="rId29"/>
    <p:sldId id="282" r:id="rId30"/>
    <p:sldId id="365" r:id="rId31"/>
    <p:sldId id="298" r:id="rId32"/>
    <p:sldId id="300" r:id="rId33"/>
    <p:sldId id="281" r:id="rId34"/>
    <p:sldId id="366" r:id="rId35"/>
    <p:sldId id="302" r:id="rId36"/>
    <p:sldId id="304" r:id="rId37"/>
    <p:sldId id="327" r:id="rId38"/>
    <p:sldId id="367" r:id="rId39"/>
    <p:sldId id="328" r:id="rId40"/>
    <p:sldId id="330" r:id="rId41"/>
    <p:sldId id="331" r:id="rId42"/>
    <p:sldId id="332" r:id="rId43"/>
    <p:sldId id="373" r:id="rId44"/>
    <p:sldId id="334" r:id="rId45"/>
    <p:sldId id="352" r:id="rId46"/>
    <p:sldId id="368" r:id="rId47"/>
    <p:sldId id="335" r:id="rId48"/>
    <p:sldId id="338" r:id="rId49"/>
    <p:sldId id="344" r:id="rId50"/>
    <p:sldId id="369" r:id="rId51"/>
    <p:sldId id="345" r:id="rId52"/>
    <p:sldId id="347" r:id="rId53"/>
    <p:sldId id="348" r:id="rId54"/>
    <p:sldId id="370" r:id="rId55"/>
    <p:sldId id="349" r:id="rId56"/>
    <p:sldId id="351" r:id="rId57"/>
    <p:sldId id="280" r:id="rId5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387"/>
    <a:srgbClr val="FCECC5"/>
    <a:srgbClr val="FFFFDA"/>
    <a:srgbClr val="FFFF99"/>
    <a:srgbClr val="FCFCFA"/>
    <a:srgbClr val="FFF2E5"/>
    <a:srgbClr val="FFE6CD"/>
    <a:srgbClr val="FFFBCD"/>
    <a:srgbClr val="FFFFCC"/>
    <a:srgbClr val="FFFA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09" autoAdjust="0"/>
    <p:restoredTop sz="94834" autoAdjust="0"/>
  </p:normalViewPr>
  <p:slideViewPr>
    <p:cSldViewPr>
      <p:cViewPr varScale="1">
        <p:scale>
          <a:sx n="94" d="100"/>
          <a:sy n="94" d="100"/>
        </p:scale>
        <p:origin x="-115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1.xlsx"/><Relationship Id="rId1" Type="http://schemas.openxmlformats.org/officeDocument/2006/relationships/themeOverride" Target="../theme/themeOverride1.xml"/><Relationship Id="rId5" Type="http://schemas.microsoft.com/office/2011/relationships/chartStyle" Target="style1.xml"/><Relationship Id="rId4" Type="http://schemas.microsoft.com/office/2011/relationships/chartColorStyle" Target="colors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9398415964334372E-2"/>
          <c:y val="0.13116417701470373"/>
          <c:w val="0.90103880465091701"/>
          <c:h val="0.69591574400831957"/>
        </c:manualLayout>
      </c:layout>
      <c:barChart>
        <c:barDir val="col"/>
        <c:grouping val="clustered"/>
        <c:varyColors val="0"/>
        <c:ser>
          <c:idx val="0"/>
          <c:order val="1"/>
          <c:tx>
            <c:strRef>
              <c:f>Report5_Data!$E$2:$E$59</c:f>
              <c:strCache>
                <c:ptCount val="58"/>
                <c:pt idx="0">
                  <c:v>8,000</c:v>
                </c:pt>
                <c:pt idx="1">
                  <c:v>8,000</c:v>
                </c:pt>
                <c:pt idx="2">
                  <c:v>8,000</c:v>
                </c:pt>
                <c:pt idx="3">
                  <c:v>8,000</c:v>
                </c:pt>
                <c:pt idx="4">
                  <c:v>0</c:v>
                </c:pt>
                <c:pt idx="5">
                  <c:v>0</c:v>
                </c:pt>
                <c:pt idx="6">
                  <c:v>0</c:v>
                </c:pt>
                <c:pt idx="7">
                  <c:v>0</c:v>
                </c:pt>
                <c:pt idx="8">
                  <c:v>8,000</c:v>
                </c:pt>
                <c:pt idx="9">
                  <c:v>8,000</c:v>
                </c:pt>
                <c:pt idx="10">
                  <c:v>8,000</c:v>
                </c:pt>
                <c:pt idx="11">
                  <c:v>8,000</c:v>
                </c:pt>
                <c:pt idx="12">
                  <c:v>0</c:v>
                </c:pt>
                <c:pt idx="13">
                  <c:v>0</c:v>
                </c:pt>
                <c:pt idx="14">
                  <c:v>0</c:v>
                </c:pt>
                <c:pt idx="15">
                  <c:v>0</c:v>
                </c:pt>
                <c:pt idx="16">
                  <c:v>0</c:v>
                </c:pt>
                <c:pt idx="17">
                  <c:v>8,000</c:v>
                </c:pt>
                <c:pt idx="18">
                  <c:v>8,000</c:v>
                </c:pt>
                <c:pt idx="19">
                  <c:v>8,000</c:v>
                </c:pt>
                <c:pt idx="20">
                  <c:v>8,000</c:v>
                </c:pt>
                <c:pt idx="21">
                  <c:v>0</c:v>
                </c:pt>
                <c:pt idx="22">
                  <c:v>0</c:v>
                </c:pt>
                <c:pt idx="23">
                  <c:v>0</c:v>
                </c:pt>
                <c:pt idx="24">
                  <c:v>0</c:v>
                </c:pt>
                <c:pt idx="25">
                  <c:v>8,000</c:v>
                </c:pt>
                <c:pt idx="26">
                  <c:v>8,000</c:v>
                </c:pt>
                <c:pt idx="27">
                  <c:v>8,000</c:v>
                </c:pt>
                <c:pt idx="28">
                  <c:v>8,000</c:v>
                </c:pt>
                <c:pt idx="29">
                  <c:v>8,000</c:v>
                </c:pt>
                <c:pt idx="30">
                  <c:v>0</c:v>
                </c:pt>
                <c:pt idx="31">
                  <c:v>0</c:v>
                </c:pt>
                <c:pt idx="32">
                  <c:v>0</c:v>
                </c:pt>
                <c:pt idx="33">
                  <c:v>0</c:v>
                </c:pt>
                <c:pt idx="34">
                  <c:v>8,000</c:v>
                </c:pt>
                <c:pt idx="35">
                  <c:v>8,000</c:v>
                </c:pt>
                <c:pt idx="36">
                  <c:v>8,000</c:v>
                </c:pt>
                <c:pt idx="37">
                  <c:v>8,000</c:v>
                </c:pt>
                <c:pt idx="38">
                  <c:v>0</c:v>
                </c:pt>
                <c:pt idx="39">
                  <c:v>0</c:v>
                </c:pt>
                <c:pt idx="40">
                  <c:v>0</c:v>
                </c:pt>
                <c:pt idx="41">
                  <c:v>0</c:v>
                </c:pt>
                <c:pt idx="42">
                  <c:v>0</c:v>
                </c:pt>
                <c:pt idx="43">
                  <c:v>8,000</c:v>
                </c:pt>
                <c:pt idx="44">
                  <c:v>8,000</c:v>
                </c:pt>
                <c:pt idx="45">
                  <c:v>8,000</c:v>
                </c:pt>
                <c:pt idx="46">
                  <c:v>8,000</c:v>
                </c:pt>
                <c:pt idx="47">
                  <c:v>0</c:v>
                </c:pt>
                <c:pt idx="48">
                  <c:v>0</c:v>
                </c:pt>
                <c:pt idx="49">
                  <c:v>0</c:v>
                </c:pt>
                <c:pt idx="50">
                  <c:v>0</c:v>
                </c:pt>
                <c:pt idx="51">
                  <c:v>0</c:v>
                </c:pt>
                <c:pt idx="52">
                  <c:v>8,000</c:v>
                </c:pt>
                <c:pt idx="53">
                  <c:v>8,000</c:v>
                </c:pt>
                <c:pt idx="54">
                  <c:v>8,000</c:v>
                </c:pt>
                <c:pt idx="55">
                  <c:v>8,000</c:v>
                </c:pt>
                <c:pt idx="56">
                  <c:v>0</c:v>
                </c:pt>
                <c:pt idx="57">
                  <c:v>0</c:v>
                </c:pt>
              </c:strCache>
            </c:strRef>
          </c:tx>
          <c:spPr>
            <a:solidFill>
              <a:srgbClr val="E7E6E6"/>
            </a:solidFill>
            <a:ln w="28575">
              <a:noFill/>
            </a:ln>
            <a:effectLst/>
          </c:spPr>
          <c:invertIfNegative val="0"/>
          <c:cat>
            <c:strRef>
              <c:f>[1]Report5_Data!$C$2:$C$58</c:f>
              <c:strCache>
                <c:ptCount val="57"/>
                <c:pt idx="0">
                  <c:v>                    Nov 19</c:v>
                </c:pt>
                <c:pt idx="4">
                  <c:v>                    Dec 19</c:v>
                </c:pt>
                <c:pt idx="8">
                  <c:v>                    Jan 20</c:v>
                </c:pt>
                <c:pt idx="12">
                  <c:v>                      Feb 20</c:v>
                </c:pt>
                <c:pt idx="17">
                  <c:v>                    Mar 20</c:v>
                </c:pt>
                <c:pt idx="21">
                  <c:v>                     Apr 20</c:v>
                </c:pt>
                <c:pt idx="25">
                  <c:v>                    May 20</c:v>
                </c:pt>
                <c:pt idx="30">
                  <c:v>                   Jun 20</c:v>
                </c:pt>
                <c:pt idx="34">
                  <c:v>                 Jul 20</c:v>
                </c:pt>
                <c:pt idx="38">
                  <c:v>                 Aug 20</c:v>
                </c:pt>
                <c:pt idx="43">
                  <c:v>                 Sep 20</c:v>
                </c:pt>
                <c:pt idx="47">
                  <c:v>                 Oct 20</c:v>
                </c:pt>
                <c:pt idx="52">
                  <c:v>                 Nov 20</c:v>
                </c:pt>
                <c:pt idx="56">
                  <c:v> Dec</c:v>
                </c:pt>
              </c:strCache>
            </c:strRef>
          </c:cat>
          <c:val>
            <c:numRef>
              <c:f>Report5_Data!$E$2:$E$59</c:f>
              <c:numCache>
                <c:formatCode>#,##0</c:formatCode>
                <c:ptCount val="58"/>
                <c:pt idx="0">
                  <c:v>8000</c:v>
                </c:pt>
                <c:pt idx="1">
                  <c:v>8000</c:v>
                </c:pt>
                <c:pt idx="2">
                  <c:v>8000</c:v>
                </c:pt>
                <c:pt idx="3">
                  <c:v>8000</c:v>
                </c:pt>
                <c:pt idx="4">
                  <c:v>0</c:v>
                </c:pt>
                <c:pt idx="5">
                  <c:v>0</c:v>
                </c:pt>
                <c:pt idx="6">
                  <c:v>0</c:v>
                </c:pt>
                <c:pt idx="7">
                  <c:v>0</c:v>
                </c:pt>
                <c:pt idx="8">
                  <c:v>8000</c:v>
                </c:pt>
                <c:pt idx="9">
                  <c:v>8000</c:v>
                </c:pt>
                <c:pt idx="10">
                  <c:v>8000</c:v>
                </c:pt>
                <c:pt idx="11">
                  <c:v>8000</c:v>
                </c:pt>
                <c:pt idx="12">
                  <c:v>0</c:v>
                </c:pt>
                <c:pt idx="13">
                  <c:v>0</c:v>
                </c:pt>
                <c:pt idx="14">
                  <c:v>0</c:v>
                </c:pt>
                <c:pt idx="15">
                  <c:v>0</c:v>
                </c:pt>
                <c:pt idx="16">
                  <c:v>0</c:v>
                </c:pt>
                <c:pt idx="17">
                  <c:v>8000</c:v>
                </c:pt>
                <c:pt idx="18">
                  <c:v>8000</c:v>
                </c:pt>
                <c:pt idx="19">
                  <c:v>8000</c:v>
                </c:pt>
                <c:pt idx="20">
                  <c:v>8000</c:v>
                </c:pt>
                <c:pt idx="21">
                  <c:v>0</c:v>
                </c:pt>
                <c:pt idx="22">
                  <c:v>0</c:v>
                </c:pt>
                <c:pt idx="23">
                  <c:v>0</c:v>
                </c:pt>
                <c:pt idx="24">
                  <c:v>0</c:v>
                </c:pt>
                <c:pt idx="25">
                  <c:v>8000</c:v>
                </c:pt>
                <c:pt idx="26">
                  <c:v>8000</c:v>
                </c:pt>
                <c:pt idx="27">
                  <c:v>8000</c:v>
                </c:pt>
                <c:pt idx="28">
                  <c:v>8000</c:v>
                </c:pt>
                <c:pt idx="29">
                  <c:v>8000</c:v>
                </c:pt>
                <c:pt idx="30">
                  <c:v>0</c:v>
                </c:pt>
                <c:pt idx="31">
                  <c:v>0</c:v>
                </c:pt>
                <c:pt idx="32">
                  <c:v>0</c:v>
                </c:pt>
                <c:pt idx="33">
                  <c:v>0</c:v>
                </c:pt>
                <c:pt idx="34">
                  <c:v>8000</c:v>
                </c:pt>
                <c:pt idx="35">
                  <c:v>8000</c:v>
                </c:pt>
                <c:pt idx="36">
                  <c:v>8000</c:v>
                </c:pt>
                <c:pt idx="37">
                  <c:v>8000</c:v>
                </c:pt>
                <c:pt idx="38">
                  <c:v>0</c:v>
                </c:pt>
                <c:pt idx="39">
                  <c:v>0</c:v>
                </c:pt>
                <c:pt idx="40">
                  <c:v>0</c:v>
                </c:pt>
                <c:pt idx="41">
                  <c:v>0</c:v>
                </c:pt>
                <c:pt idx="42">
                  <c:v>0</c:v>
                </c:pt>
                <c:pt idx="43">
                  <c:v>8000</c:v>
                </c:pt>
                <c:pt idx="44">
                  <c:v>8000</c:v>
                </c:pt>
                <c:pt idx="45">
                  <c:v>8000</c:v>
                </c:pt>
                <c:pt idx="46">
                  <c:v>8000</c:v>
                </c:pt>
                <c:pt idx="47">
                  <c:v>0</c:v>
                </c:pt>
                <c:pt idx="48">
                  <c:v>0</c:v>
                </c:pt>
                <c:pt idx="49">
                  <c:v>0</c:v>
                </c:pt>
                <c:pt idx="50">
                  <c:v>0</c:v>
                </c:pt>
                <c:pt idx="51">
                  <c:v>0</c:v>
                </c:pt>
                <c:pt idx="52">
                  <c:v>8000</c:v>
                </c:pt>
                <c:pt idx="53">
                  <c:v>8000</c:v>
                </c:pt>
                <c:pt idx="54">
                  <c:v>8000</c:v>
                </c:pt>
                <c:pt idx="55">
                  <c:v>8000</c:v>
                </c:pt>
                <c:pt idx="56">
                  <c:v>0</c:v>
                </c:pt>
                <c:pt idx="57">
                  <c:v>0</c:v>
                </c:pt>
              </c:numCache>
            </c:numRef>
          </c:val>
          <c:extLst xmlns:c16r2="http://schemas.microsoft.com/office/drawing/2015/06/chart">
            <c:ext xmlns:c16="http://schemas.microsoft.com/office/drawing/2014/chart" uri="{C3380CC4-5D6E-409C-BE32-E72D297353CC}">
              <c16:uniqueId val="{00000000-32C9-4ABF-A168-B8F7AD2CC8EC}"/>
            </c:ext>
          </c:extLst>
        </c:ser>
        <c:dLbls>
          <c:showLegendKey val="0"/>
          <c:showVal val="0"/>
          <c:showCatName val="0"/>
          <c:showSerName val="0"/>
          <c:showPercent val="0"/>
          <c:showBubbleSize val="0"/>
        </c:dLbls>
        <c:gapWidth val="0"/>
        <c:overlap val="100"/>
        <c:axId val="82612992"/>
        <c:axId val="82614912"/>
      </c:barChart>
      <c:lineChart>
        <c:grouping val="standard"/>
        <c:varyColors val="0"/>
        <c:ser>
          <c:idx val="1"/>
          <c:order val="0"/>
          <c:spPr>
            <a:ln w="28575" cap="rnd">
              <a:solidFill>
                <a:srgbClr val="00B050"/>
              </a:solidFill>
              <a:round/>
            </a:ln>
            <a:effectLst/>
          </c:spPr>
          <c:marker>
            <c:symbol val="none"/>
          </c:marker>
          <c:cat>
            <c:numRef>
              <c:f>[1]Report5_Data!$A$2:$A$58</c:f>
              <c:numCache>
                <c:formatCode>General</c:formatCode>
                <c:ptCount val="57"/>
                <c:pt idx="0">
                  <c:v>43778</c:v>
                </c:pt>
                <c:pt idx="1">
                  <c:v>43785</c:v>
                </c:pt>
                <c:pt idx="2">
                  <c:v>43792</c:v>
                </c:pt>
                <c:pt idx="3">
                  <c:v>43799</c:v>
                </c:pt>
                <c:pt idx="4">
                  <c:v>43806</c:v>
                </c:pt>
                <c:pt idx="5">
                  <c:v>43813</c:v>
                </c:pt>
                <c:pt idx="6">
                  <c:v>43820</c:v>
                </c:pt>
                <c:pt idx="7">
                  <c:v>43827</c:v>
                </c:pt>
                <c:pt idx="8">
                  <c:v>43834</c:v>
                </c:pt>
                <c:pt idx="9">
                  <c:v>43841</c:v>
                </c:pt>
                <c:pt idx="10">
                  <c:v>43848</c:v>
                </c:pt>
                <c:pt idx="11">
                  <c:v>43855</c:v>
                </c:pt>
                <c:pt idx="12">
                  <c:v>43862</c:v>
                </c:pt>
                <c:pt idx="13">
                  <c:v>43869</c:v>
                </c:pt>
                <c:pt idx="14">
                  <c:v>43876</c:v>
                </c:pt>
                <c:pt idx="15">
                  <c:v>43883</c:v>
                </c:pt>
                <c:pt idx="16">
                  <c:v>43890</c:v>
                </c:pt>
                <c:pt idx="17">
                  <c:v>43897</c:v>
                </c:pt>
                <c:pt idx="18">
                  <c:v>43904</c:v>
                </c:pt>
                <c:pt idx="19">
                  <c:v>43911</c:v>
                </c:pt>
                <c:pt idx="20">
                  <c:v>43918</c:v>
                </c:pt>
                <c:pt idx="21">
                  <c:v>43925</c:v>
                </c:pt>
                <c:pt idx="22">
                  <c:v>43932</c:v>
                </c:pt>
                <c:pt idx="23">
                  <c:v>43939</c:v>
                </c:pt>
                <c:pt idx="24">
                  <c:v>43946</c:v>
                </c:pt>
                <c:pt idx="25">
                  <c:v>43953</c:v>
                </c:pt>
                <c:pt idx="26">
                  <c:v>43960</c:v>
                </c:pt>
                <c:pt idx="27">
                  <c:v>43967</c:v>
                </c:pt>
                <c:pt idx="28">
                  <c:v>43974</c:v>
                </c:pt>
                <c:pt idx="29">
                  <c:v>43981</c:v>
                </c:pt>
                <c:pt idx="30">
                  <c:v>43988</c:v>
                </c:pt>
                <c:pt idx="31">
                  <c:v>43995</c:v>
                </c:pt>
                <c:pt idx="32">
                  <c:v>44002</c:v>
                </c:pt>
                <c:pt idx="33">
                  <c:v>44009</c:v>
                </c:pt>
                <c:pt idx="34">
                  <c:v>44016</c:v>
                </c:pt>
                <c:pt idx="35">
                  <c:v>44023</c:v>
                </c:pt>
                <c:pt idx="36">
                  <c:v>44030</c:v>
                </c:pt>
                <c:pt idx="37">
                  <c:v>44037</c:v>
                </c:pt>
                <c:pt idx="38">
                  <c:v>44044</c:v>
                </c:pt>
                <c:pt idx="39">
                  <c:v>44051</c:v>
                </c:pt>
                <c:pt idx="40">
                  <c:v>44058</c:v>
                </c:pt>
                <c:pt idx="41">
                  <c:v>44065</c:v>
                </c:pt>
                <c:pt idx="42">
                  <c:v>44072</c:v>
                </c:pt>
                <c:pt idx="43">
                  <c:v>44079</c:v>
                </c:pt>
                <c:pt idx="44">
                  <c:v>44086</c:v>
                </c:pt>
                <c:pt idx="45">
                  <c:v>44093</c:v>
                </c:pt>
                <c:pt idx="46">
                  <c:v>44100</c:v>
                </c:pt>
                <c:pt idx="47">
                  <c:v>44107</c:v>
                </c:pt>
                <c:pt idx="48">
                  <c:v>44114</c:v>
                </c:pt>
                <c:pt idx="49">
                  <c:v>44121</c:v>
                </c:pt>
                <c:pt idx="50">
                  <c:v>44128</c:v>
                </c:pt>
                <c:pt idx="51">
                  <c:v>44135</c:v>
                </c:pt>
                <c:pt idx="52">
                  <c:v>44142</c:v>
                </c:pt>
                <c:pt idx="53">
                  <c:v>44149</c:v>
                </c:pt>
                <c:pt idx="54">
                  <c:v>44156</c:v>
                </c:pt>
                <c:pt idx="55">
                  <c:v>44163</c:v>
                </c:pt>
                <c:pt idx="56">
                  <c:v>44170</c:v>
                </c:pt>
              </c:numCache>
            </c:numRef>
          </c:cat>
          <c:val>
            <c:numRef>
              <c:f>Report5_Data!$F$2:$F$59</c:f>
              <c:numCache>
                <c:formatCode>General</c:formatCode>
                <c:ptCount val="58"/>
                <c:pt idx="0">
                  <c:v>6502</c:v>
                </c:pt>
                <c:pt idx="1">
                  <c:v>5156</c:v>
                </c:pt>
                <c:pt idx="2">
                  <c:v>5400</c:v>
                </c:pt>
                <c:pt idx="3">
                  <c:v>5500</c:v>
                </c:pt>
                <c:pt idx="4">
                  <c:v>4689</c:v>
                </c:pt>
                <c:pt idx="5">
                  <c:v>6260</c:v>
                </c:pt>
                <c:pt idx="6">
                  <c:v>3680</c:v>
                </c:pt>
                <c:pt idx="7">
                  <c:v>5427</c:v>
                </c:pt>
                <c:pt idx="8">
                  <c:v>5672</c:v>
                </c:pt>
                <c:pt idx="9">
                  <c:v>5376</c:v>
                </c:pt>
                <c:pt idx="10">
                  <c:v>4610</c:v>
                </c:pt>
                <c:pt idx="11">
                  <c:v>4635</c:v>
                </c:pt>
                <c:pt idx="12">
                  <c:v>5641</c:v>
                </c:pt>
                <c:pt idx="13">
                  <c:v>5801</c:v>
                </c:pt>
                <c:pt idx="14">
                  <c:v>7660</c:v>
                </c:pt>
                <c:pt idx="15">
                  <c:v>5710</c:v>
                </c:pt>
                <c:pt idx="16">
                  <c:v>5261</c:v>
                </c:pt>
                <c:pt idx="17">
                  <c:v>7242</c:v>
                </c:pt>
                <c:pt idx="18">
                  <c:v>4408</c:v>
                </c:pt>
                <c:pt idx="19">
                  <c:v>5541</c:v>
                </c:pt>
                <c:pt idx="20">
                  <c:v>3391</c:v>
                </c:pt>
                <c:pt idx="21">
                  <c:v>3381</c:v>
                </c:pt>
                <c:pt idx="22">
                  <c:v>2786</c:v>
                </c:pt>
                <c:pt idx="23">
                  <c:v>2725</c:v>
                </c:pt>
                <c:pt idx="24">
                  <c:v>2812</c:v>
                </c:pt>
                <c:pt idx="25">
                  <c:v>2123</c:v>
                </c:pt>
                <c:pt idx="26">
                  <c:v>3180</c:v>
                </c:pt>
                <c:pt idx="27">
                  <c:v>2274</c:v>
                </c:pt>
                <c:pt idx="28">
                  <c:v>3659</c:v>
                </c:pt>
                <c:pt idx="29">
                  <c:v>4401</c:v>
                </c:pt>
                <c:pt idx="30">
                  <c:v>4378</c:v>
                </c:pt>
                <c:pt idx="31">
                  <c:v>5978</c:v>
                </c:pt>
                <c:pt idx="32">
                  <c:v>5013</c:v>
                </c:pt>
                <c:pt idx="33">
                  <c:v>5317</c:v>
                </c:pt>
                <c:pt idx="34">
                  <c:v>3457</c:v>
                </c:pt>
                <c:pt idx="35">
                  <c:v>4660</c:v>
                </c:pt>
                <c:pt idx="36">
                  <c:v>4172</c:v>
                </c:pt>
                <c:pt idx="37">
                  <c:v>5148</c:v>
                </c:pt>
                <c:pt idx="38">
                  <c:v>5562</c:v>
                </c:pt>
                <c:pt idx="39">
                  <c:v>5653</c:v>
                </c:pt>
                <c:pt idx="40">
                  <c:v>3580</c:v>
                </c:pt>
                <c:pt idx="41">
                  <c:v>4613</c:v>
                </c:pt>
                <c:pt idx="42">
                  <c:v>5016</c:v>
                </c:pt>
                <c:pt idx="43">
                  <c:v>5959</c:v>
                </c:pt>
                <c:pt idx="44">
                  <c:v>4715</c:v>
                </c:pt>
                <c:pt idx="45">
                  <c:v>4745</c:v>
                </c:pt>
                <c:pt idx="46">
                  <c:v>3489</c:v>
                </c:pt>
                <c:pt idx="47">
                  <c:v>4663</c:v>
                </c:pt>
                <c:pt idx="48">
                  <c:v>4917</c:v>
                </c:pt>
                <c:pt idx="49">
                  <c:v>4923</c:v>
                </c:pt>
                <c:pt idx="50">
                  <c:v>4470</c:v>
                </c:pt>
                <c:pt idx="51">
                  <c:v>5055</c:v>
                </c:pt>
                <c:pt idx="52">
                  <c:v>4516</c:v>
                </c:pt>
                <c:pt idx="53">
                  <c:v>3514</c:v>
                </c:pt>
                <c:pt idx="54">
                  <c:v>3741</c:v>
                </c:pt>
                <c:pt idx="55">
                  <c:v>3485</c:v>
                </c:pt>
                <c:pt idx="56">
                  <c:v>2827</c:v>
                </c:pt>
                <c:pt idx="57">
                  <c:v>4613</c:v>
                </c:pt>
              </c:numCache>
            </c:numRef>
          </c:val>
          <c:smooth val="0"/>
          <c:extLst xmlns:c16r2="http://schemas.microsoft.com/office/drawing/2015/06/chart">
            <c:ext xmlns:c16="http://schemas.microsoft.com/office/drawing/2014/chart" uri="{C3380CC4-5D6E-409C-BE32-E72D297353CC}">
              <c16:uniqueId val="{00000001-32C9-4ABF-A168-B8F7AD2CC8EC}"/>
            </c:ext>
          </c:extLst>
        </c:ser>
        <c:dLbls>
          <c:showLegendKey val="0"/>
          <c:showVal val="0"/>
          <c:showCatName val="0"/>
          <c:showSerName val="0"/>
          <c:showPercent val="0"/>
          <c:showBubbleSize val="0"/>
        </c:dLbls>
        <c:marker val="1"/>
        <c:smooth val="0"/>
        <c:axId val="82612992"/>
        <c:axId val="82614912"/>
      </c:lineChart>
      <c:catAx>
        <c:axId val="82612992"/>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solidFill>
                    <a:latin typeface="+mn-lt"/>
                    <a:ea typeface="+mn-ea"/>
                    <a:cs typeface="+mn-cs"/>
                  </a:defRPr>
                </a:pPr>
                <a:r>
                  <a:rPr lang="en-US" b="1">
                    <a:solidFill>
                      <a:schemeClr val="tx1"/>
                    </a:solidFill>
                  </a:rPr>
                  <a:t>Week</a:t>
                </a:r>
                <a:r>
                  <a:rPr lang="en-US" b="1" baseline="0">
                    <a:solidFill>
                      <a:schemeClr val="tx1"/>
                    </a:solidFill>
                  </a:rPr>
                  <a:t> Ending</a:t>
                </a:r>
                <a:endParaRPr lang="en-US" b="1">
                  <a:solidFill>
                    <a:schemeClr val="tx1"/>
                  </a:solidFill>
                </a:endParaRPr>
              </a:p>
            </c:rich>
          </c:tx>
          <c:layout>
            <c:manualLayout>
              <c:xMode val="edge"/>
              <c:yMode val="edge"/>
              <c:x val="0.45579476858227863"/>
              <c:y val="0.90837764268716203"/>
            </c:manualLayout>
          </c:layout>
          <c:overlay val="0"/>
          <c:spPr>
            <a:noFill/>
            <a:ln>
              <a:solidFill>
                <a:sysClr val="window" lastClr="FFFFFF"/>
              </a:solidFill>
            </a:ln>
            <a:effectLst/>
          </c:spPr>
        </c:title>
        <c:numFmt formatCode="General" sourceLinked="1"/>
        <c:majorTickMark val="out"/>
        <c:minorTickMark val="none"/>
        <c:tickLblPos val="nextTo"/>
        <c:spPr>
          <a:noFill/>
          <a:ln w="9525" cap="flat" cmpd="sng" algn="ctr">
            <a:solidFill>
              <a:srgbClr val="44546A"/>
            </a:solidFill>
            <a:round/>
          </a:ln>
          <a:effectLst/>
        </c:spPr>
        <c:txPr>
          <a:bodyPr rot="-60000000" spcFirstLastPara="1" vertOverflow="ellipsis" vert="horz" wrap="square" anchor="ctr" anchorCtr="0"/>
          <a:lstStyle/>
          <a:p>
            <a:pPr>
              <a:defRPr sz="550" b="0" i="0" u="none" strike="noStrike" kern="1200" baseline="0">
                <a:solidFill>
                  <a:schemeClr val="tx1"/>
                </a:solidFill>
                <a:latin typeface="+mn-lt"/>
                <a:ea typeface="+mn-ea"/>
                <a:cs typeface="+mn-cs"/>
              </a:defRPr>
            </a:pPr>
            <a:endParaRPr lang="en-US"/>
          </a:p>
        </c:txPr>
        <c:crossAx val="82614912"/>
        <c:crosses val="autoZero"/>
        <c:auto val="1"/>
        <c:lblAlgn val="ctr"/>
        <c:lblOffset val="100"/>
        <c:noMultiLvlLbl val="0"/>
      </c:catAx>
      <c:valAx>
        <c:axId val="82614912"/>
        <c:scaling>
          <c:orientation val="minMax"/>
          <c:max val="800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82612992"/>
        <c:crosses val="autoZero"/>
        <c:crossBetween val="between"/>
      </c:valAx>
      <c:spPr>
        <a:noFill/>
        <a:ln>
          <a:solidFill>
            <a:sysClr val="windowText" lastClr="000000"/>
          </a:solid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lgn="l">
              <a:defRPr>
                <a:solidFill>
                  <a:schemeClr val="tx1"/>
                </a:solidFill>
              </a:defRPr>
            </a:pPr>
            <a:r>
              <a:rPr lang="en-US" sz="1000">
                <a:solidFill>
                  <a:schemeClr val="tx1"/>
                </a:solidFill>
              </a:rPr>
              <a:t>Note: 43% of records have been </a:t>
            </a:r>
            <a:br>
              <a:rPr lang="en-US" sz="1000">
                <a:solidFill>
                  <a:schemeClr val="tx1"/>
                </a:solidFill>
              </a:rPr>
            </a:br>
            <a:r>
              <a:rPr lang="en-US" sz="1000">
                <a:solidFill>
                  <a:schemeClr val="tx1"/>
                </a:solidFill>
              </a:rPr>
              <a:t>excluded because they do not </a:t>
            </a:r>
            <a:br>
              <a:rPr lang="en-US" sz="1000">
                <a:solidFill>
                  <a:schemeClr val="tx1"/>
                </a:solidFill>
              </a:rPr>
            </a:br>
            <a:r>
              <a:rPr lang="en-US" sz="1000">
                <a:solidFill>
                  <a:schemeClr val="tx1"/>
                </a:solidFill>
              </a:rPr>
              <a:t>include a degree level.  As a result, </a:t>
            </a:r>
          </a:p>
          <a:p>
            <a:pPr algn="l">
              <a:defRPr>
                <a:solidFill>
                  <a:schemeClr val="tx1"/>
                </a:solidFill>
              </a:defRPr>
            </a:pPr>
            <a:r>
              <a:rPr lang="en-US" sz="1000">
                <a:solidFill>
                  <a:schemeClr val="tx1"/>
                </a:solidFill>
              </a:rPr>
              <a:t>the chart below may not be</a:t>
            </a:r>
          </a:p>
          <a:p>
            <a:pPr algn="l">
              <a:defRPr>
                <a:solidFill>
                  <a:schemeClr val="tx1"/>
                </a:solidFill>
              </a:defRPr>
            </a:pPr>
            <a:r>
              <a:rPr lang="en-US" sz="1000">
                <a:solidFill>
                  <a:schemeClr val="tx1"/>
                </a:solidFill>
              </a:rPr>
              <a:t>representative of the full sample.</a:t>
            </a:r>
          </a:p>
        </c:rich>
      </c:tx>
      <c:layout>
        <c:manualLayout>
          <c:xMode val="edge"/>
          <c:yMode val="edge"/>
          <c:x val="0.65170082335598456"/>
          <c:y val="1.4366593845758438E-2"/>
        </c:manualLayout>
      </c:layout>
      <c:overlay val="0"/>
      <c:spPr>
        <a:solidFill>
          <a:schemeClr val="bg1"/>
        </a:solidFill>
        <a:ln>
          <a:solidFill>
            <a:schemeClr val="tx1"/>
          </a:solidFill>
        </a:ln>
      </c:spPr>
    </c:title>
    <c:autoTitleDeleted val="0"/>
    <c:plotArea>
      <c:layout>
        <c:manualLayout>
          <c:layoutTarget val="inner"/>
          <c:xMode val="edge"/>
          <c:yMode val="edge"/>
          <c:x val="0.26303185560709019"/>
          <c:y val="0.21069752414945242"/>
          <c:w val="0.59549653039945338"/>
          <c:h val="0.74944049469951868"/>
        </c:manualLayout>
      </c:layout>
      <c:pieChart>
        <c:varyColors val="1"/>
        <c:ser>
          <c:idx val="0"/>
          <c:order val="0"/>
          <c:spPr>
            <a:ln>
              <a:solidFill>
                <a:schemeClr val="bg1"/>
              </a:solidFill>
            </a:ln>
          </c:spPr>
          <c:dPt>
            <c:idx val="0"/>
            <c:bubble3D val="0"/>
            <c:spPr>
              <a:solidFill>
                <a:schemeClr val="accent1">
                  <a:lumMod val="75000"/>
                </a:schemeClr>
              </a:solidFill>
              <a:ln>
                <a:solidFill>
                  <a:schemeClr val="bg1"/>
                </a:solidFill>
              </a:ln>
            </c:spPr>
            <c:extLst xmlns:c16r2="http://schemas.microsoft.com/office/drawing/2015/06/chart">
              <c:ext xmlns:c16="http://schemas.microsoft.com/office/drawing/2014/chart" uri="{C3380CC4-5D6E-409C-BE32-E72D297353CC}">
                <c16:uniqueId val="{00000001-E05F-4098-A805-013FF88D0ABF}"/>
              </c:ext>
            </c:extLst>
          </c:dPt>
          <c:dPt>
            <c:idx val="1"/>
            <c:bubble3D val="0"/>
            <c:spPr>
              <a:solidFill>
                <a:srgbClr val="B03118"/>
              </a:solidFill>
              <a:ln>
                <a:solidFill>
                  <a:schemeClr val="bg1"/>
                </a:solidFill>
              </a:ln>
            </c:spPr>
            <c:extLst xmlns:c16r2="http://schemas.microsoft.com/office/drawing/2015/06/chart">
              <c:ext xmlns:c16="http://schemas.microsoft.com/office/drawing/2014/chart" uri="{C3380CC4-5D6E-409C-BE32-E72D297353CC}">
                <c16:uniqueId val="{00000003-E05F-4098-A805-013FF88D0ABF}"/>
              </c:ext>
            </c:extLst>
          </c:dPt>
          <c:dPt>
            <c:idx val="2"/>
            <c:bubble3D val="0"/>
            <c:spPr>
              <a:solidFill>
                <a:srgbClr val="9148C8"/>
              </a:solidFill>
              <a:ln>
                <a:solidFill>
                  <a:schemeClr val="bg1"/>
                </a:solidFill>
              </a:ln>
            </c:spPr>
            <c:extLst xmlns:c16r2="http://schemas.microsoft.com/office/drawing/2015/06/chart">
              <c:ext xmlns:c16="http://schemas.microsoft.com/office/drawing/2014/chart" uri="{C3380CC4-5D6E-409C-BE32-E72D297353CC}">
                <c16:uniqueId val="{00000005-E05F-4098-A805-013FF88D0ABF}"/>
              </c:ext>
            </c:extLst>
          </c:dPt>
          <c:dPt>
            <c:idx val="3"/>
            <c:bubble3D val="0"/>
            <c:spPr>
              <a:solidFill>
                <a:srgbClr val="4FB76F"/>
              </a:solidFill>
              <a:ln>
                <a:solidFill>
                  <a:schemeClr val="bg1"/>
                </a:solidFill>
              </a:ln>
            </c:spPr>
            <c:extLst xmlns:c16r2="http://schemas.microsoft.com/office/drawing/2015/06/chart">
              <c:ext xmlns:c16="http://schemas.microsoft.com/office/drawing/2014/chart" uri="{C3380CC4-5D6E-409C-BE32-E72D297353CC}">
                <c16:uniqueId val="{00000007-E05F-4098-A805-013FF88D0ABF}"/>
              </c:ext>
            </c:extLst>
          </c:dPt>
          <c:dPt>
            <c:idx val="5"/>
            <c:bubble3D val="0"/>
            <c:spPr>
              <a:solidFill>
                <a:schemeClr val="accent6"/>
              </a:solidFill>
              <a:ln>
                <a:solidFill>
                  <a:schemeClr val="bg1"/>
                </a:solidFill>
              </a:ln>
            </c:spPr>
            <c:extLst xmlns:c16r2="http://schemas.microsoft.com/office/drawing/2015/06/chart">
              <c:ext xmlns:c16="http://schemas.microsoft.com/office/drawing/2014/chart" uri="{C3380CC4-5D6E-409C-BE32-E72D297353CC}">
                <c16:uniqueId val="{00000009-E05F-4098-A805-013FF88D0ABF}"/>
              </c:ext>
            </c:extLst>
          </c:dPt>
          <c:dLbls>
            <c:dLbl>
              <c:idx val="0"/>
              <c:layout>
                <c:manualLayout>
                  <c:x val="-0.22519631107755367"/>
                  <c:y val="6.5643511537755606E-2"/>
                </c:manualLayout>
              </c:layou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E05F-4098-A805-013FF88D0ABF}"/>
                </c:ext>
              </c:extLst>
            </c:dLbl>
            <c:dLbl>
              <c:idx val="1"/>
              <c:layout>
                <c:manualLayout>
                  <c:x val="0.21692697659367927"/>
                  <c:y val="-0.15428748934383354"/>
                </c:manualLayout>
              </c:layout>
              <c:tx>
                <c:rich>
                  <a:bodyPr/>
                  <a:lstStyle/>
                  <a:p>
                    <a:r>
                      <a:rPr lang="en-US"/>
                      <a:t>Bachelor's</a:t>
                    </a:r>
                    <a:r>
                      <a:rPr lang="en-US" baseline="0"/>
                      <a:t> Degree</a:t>
                    </a:r>
                    <a:r>
                      <a:rPr lang="en-US"/>
                      <a:t>
40%</a:t>
                    </a:r>
                  </a:p>
                </c:rich>
              </c:tx>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E05F-4098-A805-013FF88D0ABF}"/>
                </c:ext>
              </c:extLst>
            </c:dLbl>
            <c:dLbl>
              <c:idx val="2"/>
              <c:layout>
                <c:manualLayout>
                  <c:x val="-3.9185632617840617E-2"/>
                  <c:y val="5.3623368090686463E-2"/>
                </c:manualLayout>
              </c:layou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E05F-4098-A805-013FF88D0ABF}"/>
                </c:ext>
              </c:extLst>
            </c:dLbl>
            <c:dLbl>
              <c:idx val="3"/>
              <c:layout>
                <c:manualLayout>
                  <c:x val="-2.8446230180131551E-2"/>
                  <c:y val="-2.3108496516723167E-2"/>
                </c:manualLayout>
              </c:layou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E05F-4098-A805-013FF88D0ABF}"/>
                </c:ext>
              </c:extLst>
            </c:dLbl>
            <c:dLbl>
              <c:idx val="4"/>
              <c:layout>
                <c:manualLayout>
                  <c:x val="2.4977348721820732E-2"/>
                  <c:y val="-2.7893816618008771E-2"/>
                </c:manualLayout>
              </c:layou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A-E05F-4098-A805-013FF88D0ABF}"/>
                </c:ext>
              </c:extLst>
            </c:dLbl>
            <c:dLbl>
              <c:idx val="5"/>
              <c:layout>
                <c:manualLayout>
                  <c:x val="0.11839697263869414"/>
                  <c:y val="1.2217713399348774E-2"/>
                </c:manualLayout>
              </c:layou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E05F-4098-A805-013FF88D0ABF}"/>
                </c:ext>
              </c:extLst>
            </c:dLbl>
            <c:spPr>
              <a:noFill/>
              <a:ln>
                <a:noFill/>
              </a:ln>
              <a:effectLst/>
            </c:spPr>
            <c:txPr>
              <a:bodyPr/>
              <a:lstStyle/>
              <a:p>
                <a:pPr>
                  <a:defRPr sz="1100"/>
                </a:pPr>
                <a:endParaRPr lang="en-US"/>
              </a:p>
            </c:txPr>
            <c:showLegendKey val="0"/>
            <c:showVal val="0"/>
            <c:showCatName val="1"/>
            <c:showSerName val="0"/>
            <c:showPercent val="1"/>
            <c:showBubbleSize val="0"/>
            <c:showLeaderLines val="1"/>
            <c:extLst xmlns:c16r2="http://schemas.microsoft.com/office/drawing/2015/06/chart">
              <c:ext xmlns:c15="http://schemas.microsoft.com/office/drawing/2012/chart" uri="{CE6537A1-D6FC-4f65-9D91-7224C49458BB}"/>
            </c:extLst>
          </c:dLbls>
          <c:cat>
            <c:strRef>
              <c:f>Report2_Data!$A$2:$A$6</c:f>
              <c:strCache>
                <c:ptCount val="5"/>
                <c:pt idx="0">
                  <c:v>High school or vocational training</c:v>
                </c:pt>
                <c:pt idx="1">
                  <c:v>Bachelor's degree</c:v>
                </c:pt>
                <c:pt idx="2">
                  <c:v>Associate's degree</c:v>
                </c:pt>
                <c:pt idx="3">
                  <c:v>Master's degree</c:v>
                </c:pt>
                <c:pt idx="4">
                  <c:v>Doctoral degree</c:v>
                </c:pt>
              </c:strCache>
            </c:strRef>
          </c:cat>
          <c:val>
            <c:numRef>
              <c:f>Report2_Data!$B$2:$B$6</c:f>
              <c:numCache>
                <c:formatCode>#,##0</c:formatCode>
                <c:ptCount val="5"/>
                <c:pt idx="0">
                  <c:v>12166</c:v>
                </c:pt>
                <c:pt idx="1">
                  <c:v>11152</c:v>
                </c:pt>
                <c:pt idx="2">
                  <c:v>1916</c:v>
                </c:pt>
                <c:pt idx="3">
                  <c:v>1409</c:v>
                </c:pt>
                <c:pt idx="4">
                  <c:v>631</c:v>
                </c:pt>
              </c:numCache>
            </c:numRef>
          </c:val>
          <c:extLst xmlns:c16r2="http://schemas.microsoft.com/office/drawing/2015/06/chart">
            <c:ext xmlns:c16="http://schemas.microsoft.com/office/drawing/2014/chart" uri="{C3380CC4-5D6E-409C-BE32-E72D297353CC}">
              <c16:uniqueId val="{0000000B-E05F-4098-A805-013FF88D0ABF}"/>
            </c:ext>
          </c:extLst>
        </c:ser>
        <c:dLbls>
          <c:showLegendKey val="0"/>
          <c:showVal val="0"/>
          <c:showCatName val="0"/>
          <c:showSerName val="0"/>
          <c:showPercent val="0"/>
          <c:showBubbleSize val="0"/>
          <c:showLeaderLines val="1"/>
        </c:dLbls>
        <c:firstSliceAng val="0"/>
      </c:pieChart>
    </c:plotArea>
    <c:plotVisOnly val="1"/>
    <c:dispBlanksAs val="gap"/>
    <c:showDLblsOverMax val="0"/>
  </c:chart>
  <c:spPr>
    <a:gradFill>
      <a:gsLst>
        <a:gs pos="0">
          <a:schemeClr val="accent1">
            <a:tint val="66000"/>
            <a:satMod val="160000"/>
          </a:schemeClr>
        </a:gs>
        <a:gs pos="51000">
          <a:schemeClr val="accent1">
            <a:tint val="44500"/>
            <a:satMod val="160000"/>
          </a:schemeClr>
        </a:gs>
        <a:gs pos="100000">
          <a:schemeClr val="accent1">
            <a:tint val="23500"/>
            <a:satMod val="160000"/>
          </a:schemeClr>
        </a:gs>
      </a:gsLst>
      <a:lin ang="5400000" scaled="0"/>
    </a:gradFill>
  </c:spPr>
  <c:externalData r:id="rId2">
    <c:autoUpdate val="0"/>
  </c:externalData>
  <c:userShapes r:id="rId3"/>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0.72742</cdr:x>
      <cdr:y>0.90391</cdr:y>
    </cdr:from>
    <cdr:to>
      <cdr:x>1</cdr:x>
      <cdr:y>1</cdr:y>
    </cdr:to>
    <cdr:sp macro="" textlink="">
      <cdr:nvSpPr>
        <cdr:cNvPr id="2" name="TextBox 1">
          <a:extLst xmlns:a="http://schemas.openxmlformats.org/drawingml/2006/main">
            <a:ext uri="{FF2B5EF4-FFF2-40B4-BE49-F238E27FC236}">
              <a16:creationId xmlns:a16="http://schemas.microsoft.com/office/drawing/2014/main" xmlns="" id="{E460E6BC-C473-4386-84E9-248EFBE951C1}"/>
            </a:ext>
          </a:extLst>
        </cdr:cNvPr>
        <cdr:cNvSpPr txBox="1"/>
      </cdr:nvSpPr>
      <cdr:spPr>
        <a:xfrm xmlns:a="http://schemas.openxmlformats.org/drawingml/2006/main">
          <a:off x="5390985" y="2536467"/>
          <a:ext cx="2020132" cy="26965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900" b="1"/>
            <a:t>Source: CT DOL Analysis of HWOL</a:t>
          </a:r>
        </a:p>
      </cdr:txBody>
    </cdr:sp>
  </cdr:relSizeAnchor>
</c:userShapes>
</file>

<file path=ppt/drawings/drawing2.xml><?xml version="1.0" encoding="utf-8"?>
<c:userShapes xmlns:c="http://schemas.openxmlformats.org/drawingml/2006/chart">
  <cdr:relSizeAnchor xmlns:cdr="http://schemas.openxmlformats.org/drawingml/2006/chartDrawing">
    <cdr:from>
      <cdr:x>0.29583</cdr:x>
      <cdr:y>0.95344</cdr:y>
    </cdr:from>
    <cdr:to>
      <cdr:x>1</cdr:x>
      <cdr:y>1</cdr:y>
    </cdr:to>
    <cdr:sp macro="" textlink="">
      <cdr:nvSpPr>
        <cdr:cNvPr id="2" name="TextBox 1"/>
        <cdr:cNvSpPr txBox="1"/>
      </cdr:nvSpPr>
      <cdr:spPr>
        <a:xfrm xmlns:a="http://schemas.openxmlformats.org/drawingml/2006/main">
          <a:off x="1645584" y="4214190"/>
          <a:ext cx="3917016" cy="205785"/>
        </a:xfrm>
        <a:prstGeom xmlns:a="http://schemas.openxmlformats.org/drawingml/2006/main" prst="rect">
          <a:avLst/>
        </a:prstGeom>
      </cdr:spPr>
      <cdr:txBody>
        <a:bodyPr xmlns:a="http://schemas.openxmlformats.org/drawingml/2006/main" vertOverflow="clip" wrap="square" rtlCol="0" anchor="t"/>
        <a:lstStyle xmlns:a="http://schemas.openxmlformats.org/drawingml/2006/main"/>
        <a:p xmlns:a="http://schemas.openxmlformats.org/drawingml/2006/main">
          <a:pPr algn="r"/>
          <a:r>
            <a:rPr lang="en-US" sz="900" b="1" dirty="0"/>
            <a:t>Source: CT DOL Analysis of HWOL</a:t>
          </a:r>
          <a:r>
            <a:rPr lang="en-US" sz="900" b="1" baseline="0" dirty="0"/>
            <a:t> Data</a:t>
          </a:r>
          <a:endParaRPr lang="en-US" sz="9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0"/>
            <a:ext cx="3170582" cy="480388"/>
          </a:xfrm>
          <a:prstGeom prst="rect">
            <a:avLst/>
          </a:prstGeom>
        </p:spPr>
        <p:txBody>
          <a:bodyPr vert="horz" lIns="95677" tIns="47838" rIns="95677" bIns="47838" rtlCol="0"/>
          <a:lstStyle>
            <a:lvl1pPr algn="l">
              <a:defRPr sz="1300"/>
            </a:lvl1pPr>
          </a:lstStyle>
          <a:p>
            <a:endParaRPr lang="en-US" dirty="0"/>
          </a:p>
        </p:txBody>
      </p:sp>
      <p:sp>
        <p:nvSpPr>
          <p:cNvPr id="3" name="Date Placeholder 2"/>
          <p:cNvSpPr>
            <a:spLocks noGrp="1"/>
          </p:cNvSpPr>
          <p:nvPr>
            <p:ph type="dt" sz="quarter" idx="1"/>
          </p:nvPr>
        </p:nvSpPr>
        <p:spPr>
          <a:xfrm>
            <a:off x="4142967" y="0"/>
            <a:ext cx="3170582" cy="480388"/>
          </a:xfrm>
          <a:prstGeom prst="rect">
            <a:avLst/>
          </a:prstGeom>
        </p:spPr>
        <p:txBody>
          <a:bodyPr vert="horz" lIns="95677" tIns="47838" rIns="95677" bIns="47838" rtlCol="0"/>
          <a:lstStyle>
            <a:lvl1pPr algn="r">
              <a:defRPr sz="1300"/>
            </a:lvl1pPr>
          </a:lstStyle>
          <a:p>
            <a:fld id="{9802C676-1F8D-4124-B0A0-D1F4D9F101AC}" type="datetimeFigureOut">
              <a:rPr lang="en-US" smtClean="0"/>
              <a:t>12/29/2020</a:t>
            </a:fld>
            <a:endParaRPr lang="en-US" dirty="0"/>
          </a:p>
        </p:txBody>
      </p:sp>
      <p:sp>
        <p:nvSpPr>
          <p:cNvPr id="4" name="Footer Placeholder 3"/>
          <p:cNvSpPr>
            <a:spLocks noGrp="1"/>
          </p:cNvSpPr>
          <p:nvPr>
            <p:ph type="ftr" sz="quarter" idx="2"/>
          </p:nvPr>
        </p:nvSpPr>
        <p:spPr>
          <a:xfrm>
            <a:off x="5" y="9119173"/>
            <a:ext cx="3170582" cy="480388"/>
          </a:xfrm>
          <a:prstGeom prst="rect">
            <a:avLst/>
          </a:prstGeom>
        </p:spPr>
        <p:txBody>
          <a:bodyPr vert="horz" lIns="95677" tIns="47838" rIns="95677" bIns="47838"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2967" y="9119173"/>
            <a:ext cx="3170582" cy="480388"/>
          </a:xfrm>
          <a:prstGeom prst="rect">
            <a:avLst/>
          </a:prstGeom>
        </p:spPr>
        <p:txBody>
          <a:bodyPr vert="horz" lIns="95677" tIns="47838" rIns="95677" bIns="47838" rtlCol="0" anchor="b"/>
          <a:lstStyle>
            <a:lvl1pPr algn="r">
              <a:defRPr sz="1300"/>
            </a:lvl1pPr>
          </a:lstStyle>
          <a:p>
            <a:fld id="{2625784C-7A56-402B-B00E-C646C90763CC}" type="slidenum">
              <a:rPr lang="en-US" smtClean="0"/>
              <a:t>‹#›</a:t>
            </a:fld>
            <a:endParaRPr lang="en-US" dirty="0"/>
          </a:p>
        </p:txBody>
      </p:sp>
    </p:spTree>
    <p:extLst>
      <p:ext uri="{BB962C8B-B14F-4D97-AF65-F5344CB8AC3E}">
        <p14:creationId xmlns:p14="http://schemas.microsoft.com/office/powerpoint/2010/main" val="1096840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7493" tIns="48748" rIns="97493" bIns="48748"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7493" tIns="48748" rIns="97493" bIns="48748" rtlCol="0"/>
          <a:lstStyle>
            <a:lvl1pPr algn="r">
              <a:defRPr sz="1300"/>
            </a:lvl1pPr>
          </a:lstStyle>
          <a:p>
            <a:fld id="{99D778E1-629D-4B2E-8B30-0F9A63CFCDCB}" type="datetimeFigureOut">
              <a:rPr lang="en-US" smtClean="0"/>
              <a:t>12/29/2020</a:t>
            </a:fld>
            <a:endParaRPr lang="en-US" dirty="0"/>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7493" tIns="48748" rIns="97493" bIns="48748" rtlCol="0" anchor="ctr"/>
          <a:lstStyle/>
          <a:p>
            <a:endParaRPr lang="en-US"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7493" tIns="48748" rIns="97493" bIns="4874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7493" tIns="48748" rIns="97493" bIns="48748"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7493" tIns="48748" rIns="97493" bIns="48748" rtlCol="0" anchor="b"/>
          <a:lstStyle>
            <a:lvl1pPr algn="r">
              <a:defRPr sz="1300"/>
            </a:lvl1pPr>
          </a:lstStyle>
          <a:p>
            <a:fld id="{0078D420-085E-4E59-B41C-E48E7B91EB34}" type="slidenum">
              <a:rPr lang="en-US" smtClean="0"/>
              <a:t>‹#›</a:t>
            </a:fld>
            <a:endParaRPr lang="en-US" dirty="0"/>
          </a:p>
        </p:txBody>
      </p:sp>
    </p:spTree>
    <p:extLst>
      <p:ext uri="{BB962C8B-B14F-4D97-AF65-F5344CB8AC3E}">
        <p14:creationId xmlns:p14="http://schemas.microsoft.com/office/powerpoint/2010/main" val="1227733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BACD705-9178-4B3B-8F00-57770CC37F01}" type="datetime1">
              <a:rPr lang="en-US" smtClean="0"/>
              <a:t>12/29/2020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8AE2E31F-ADBE-49C8-8764-A16796B8F595}" type="slidenum">
              <a:rPr lang="en-US" smtClean="0"/>
              <a:pPr/>
              <a:t>‹#›</a:t>
            </a:fld>
            <a:endParaRPr lang="en-US" dirty="0"/>
          </a:p>
        </p:txBody>
      </p:sp>
    </p:spTree>
    <p:extLst>
      <p:ext uri="{BB962C8B-B14F-4D97-AF65-F5344CB8AC3E}">
        <p14:creationId xmlns:p14="http://schemas.microsoft.com/office/powerpoint/2010/main" val="95361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43E9D2-99F1-44E4-A64B-4370A486F63A}" type="datetime1">
              <a:rPr lang="en-US" smtClean="0"/>
              <a:t>12/29/2020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641829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B3AF19-D414-4F39-88E0-0C70395FEC4C}" type="datetime1">
              <a:rPr lang="en-US" smtClean="0"/>
              <a:t>12/29/2020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137722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C4ECEC-3FE4-496D-9B82-ABEC1820E41F}" type="datetime1">
              <a:rPr lang="en-US" smtClean="0"/>
              <a:t>12/29/2020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954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58114B-DEE3-4496-822E-2460A4808FFE}" type="datetime1">
              <a:rPr lang="en-US" smtClean="0"/>
              <a:t>12/29/2020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594027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B859910-55C4-4925-88BE-A3A0FC35C459}" type="datetime1">
              <a:rPr lang="en-US" smtClean="0"/>
              <a:t>12/29/2020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1363529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9598CE1-1B87-49B5-8186-E0F7943362F3}" type="datetime1">
              <a:rPr lang="en-US" smtClean="0"/>
              <a:t>12/29/2020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302503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B21AEF-42CD-4184-8678-D0E0A02440CE}" type="datetime1">
              <a:rPr lang="en-US" smtClean="0"/>
              <a:t>12/29/2020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4073245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DEC3EC-4D5B-429E-BE6E-BEC43D18A3B0}" type="datetime1">
              <a:rPr lang="en-US" smtClean="0"/>
              <a:t>12/29/2020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1973796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FA587C-948E-4D37-B701-488D159E4B4B}" type="datetime1">
              <a:rPr lang="en-US" smtClean="0"/>
              <a:t>12/29/2020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533467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61B4CE-E90D-45F2-9DD4-59813A94A46A}" type="datetime1">
              <a:rPr lang="en-US" smtClean="0"/>
              <a:t>12/29/2020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2E31F-ADBE-49C8-8764-A16796B8F595}" type="slidenum">
              <a:rPr lang="en-US" smtClean="0"/>
              <a:t>‹#›</a:t>
            </a:fld>
            <a:endParaRPr lang="en-US" dirty="0"/>
          </a:p>
        </p:txBody>
      </p:sp>
    </p:spTree>
    <p:extLst>
      <p:ext uri="{BB962C8B-B14F-4D97-AF65-F5344CB8AC3E}">
        <p14:creationId xmlns:p14="http://schemas.microsoft.com/office/powerpoint/2010/main" val="24619684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8A5F48-9825-47EA-8808-3BD64B0A0D9C}" type="datetime1">
              <a:rPr lang="en-US" smtClean="0"/>
              <a:t>12/29/2020</a:t>
            </a:fld>
            <a:endParaRPr lang="en-US" dirty="0"/>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E2E31F-ADBE-49C8-8764-A16796B8F595}" type="slidenum">
              <a:rPr lang="en-US" smtClean="0"/>
              <a:t>‹#›</a:t>
            </a:fld>
            <a:endParaRPr lang="en-US" dirty="0"/>
          </a:p>
        </p:txBody>
      </p:sp>
    </p:spTree>
    <p:extLst>
      <p:ext uri="{BB962C8B-B14F-4D97-AF65-F5344CB8AC3E}">
        <p14:creationId xmlns:p14="http://schemas.microsoft.com/office/powerpoint/2010/main" val="3632075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37.emf"/><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38.emf"/><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39.emf"/><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www1.ctdol.state.ct.us/lmi/HWOL.asp"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89981" y="1084214"/>
            <a:ext cx="184731" cy="769441"/>
          </a:xfrm>
          <a:prstGeom prst="rect">
            <a:avLst/>
          </a:prstGeom>
        </p:spPr>
        <p:txBody>
          <a:bodyPr wrap="none">
            <a:spAutoFit/>
          </a:bodyPr>
          <a:lstStyle/>
          <a:p>
            <a:endParaRPr lang="en-US" sz="4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4" name="Rectangle 3"/>
          <p:cNvSpPr/>
          <p:nvPr/>
        </p:nvSpPr>
        <p:spPr>
          <a:xfrm>
            <a:off x="1447800" y="1676400"/>
            <a:ext cx="6248400" cy="1184940"/>
          </a:xfrm>
          <a:prstGeom prst="rect">
            <a:avLst/>
          </a:prstGeom>
        </p:spPr>
        <p:txBody>
          <a:bodyPr wrap="square">
            <a:spAutoFit/>
          </a:bodyPr>
          <a:lstStyle/>
          <a:p>
            <a:pPr algn="ctr"/>
            <a:r>
              <a:rPr lang="en-US" sz="4400" dirty="0">
                <a:effectLst>
                  <a:outerShdw blurRad="50800" dist="38100" dir="13500000" algn="br" rotWithShape="0">
                    <a:prstClr val="black">
                      <a:alpha val="40000"/>
                    </a:prstClr>
                  </a:outerShdw>
                </a:effectLst>
              </a:rPr>
              <a:t>Help Wanted Online</a:t>
            </a:r>
            <a:br>
              <a:rPr lang="en-US" sz="4400" dirty="0">
                <a:effectLst>
                  <a:outerShdw blurRad="50800" dist="38100" dir="13500000" algn="br" rotWithShape="0">
                    <a:prstClr val="black">
                      <a:alpha val="40000"/>
                    </a:prstClr>
                  </a:outerShdw>
                </a:effectLst>
              </a:rPr>
            </a:br>
            <a:r>
              <a:rPr lang="en-US" sz="2700" dirty="0">
                <a:effectLst>
                  <a:outerShdw blurRad="50800" dist="38100" dir="13500000" algn="br" rotWithShape="0">
                    <a:prstClr val="black">
                      <a:alpha val="40000"/>
                    </a:prstClr>
                  </a:outerShdw>
                </a:effectLst>
              </a:rPr>
              <a:t>A real-time measure of job postings</a:t>
            </a:r>
          </a:p>
        </p:txBody>
      </p:sp>
      <p:sp>
        <p:nvSpPr>
          <p:cNvPr id="6" name="Rectangle 5"/>
          <p:cNvSpPr/>
          <p:nvPr/>
        </p:nvSpPr>
        <p:spPr>
          <a:xfrm>
            <a:off x="2286000" y="3581400"/>
            <a:ext cx="4572000" cy="1569660"/>
          </a:xfrm>
          <a:prstGeom prst="rect">
            <a:avLst/>
          </a:prstGeom>
        </p:spPr>
        <p:txBody>
          <a:bodyPr>
            <a:spAutoFit/>
          </a:bodyPr>
          <a:lstStyle/>
          <a:p>
            <a:pPr algn="ctr"/>
            <a:r>
              <a:rPr lang="en-US" sz="2400" dirty="0"/>
              <a:t>December 2020</a:t>
            </a:r>
            <a:br>
              <a:rPr lang="en-US" sz="2400" dirty="0"/>
            </a:br>
            <a:endParaRPr lang="en-US" sz="2400" dirty="0"/>
          </a:p>
          <a:p>
            <a:pPr algn="ctr"/>
            <a:r>
              <a:rPr lang="en-US" sz="2400" dirty="0"/>
              <a:t>Office of Research</a:t>
            </a:r>
            <a:br>
              <a:rPr lang="en-US" sz="2400" dirty="0"/>
            </a:br>
            <a:r>
              <a:rPr lang="en-US" sz="2400" dirty="0"/>
              <a:t>Connecticut Department of Labor</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1</a:t>
            </a:fld>
            <a:endParaRPr lang="en-US" dirty="0"/>
          </a:p>
        </p:txBody>
      </p:sp>
    </p:spTree>
    <p:extLst>
      <p:ext uri="{BB962C8B-B14F-4D97-AF65-F5344CB8AC3E}">
        <p14:creationId xmlns:p14="http://schemas.microsoft.com/office/powerpoint/2010/main" val="16003252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0373" y="381000"/>
            <a:ext cx="4863254" cy="2123658"/>
          </a:xfrm>
          <a:prstGeom prst="rect">
            <a:avLst/>
          </a:prstGeom>
        </p:spPr>
        <p:txBody>
          <a:bodyPr wrap="none">
            <a:spAutoFit/>
          </a:bodyPr>
          <a:lstStyle/>
          <a:p>
            <a:r>
              <a:rPr lang="en-US" sz="4400" dirty="0"/>
              <a:t>Statewide Highlights</a:t>
            </a:r>
            <a:br>
              <a:rPr lang="en-US" sz="4400" dirty="0"/>
            </a:br>
            <a:r>
              <a:rPr lang="en-US" sz="4400" dirty="0"/>
              <a:t/>
            </a:r>
            <a:br>
              <a:rPr lang="en-US" sz="4400" dirty="0"/>
            </a:br>
            <a:endParaRPr lang="en-US" sz="4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3" name="TextBox 2"/>
          <p:cNvSpPr txBox="1"/>
          <p:nvPr/>
        </p:nvSpPr>
        <p:spPr>
          <a:xfrm>
            <a:off x="304803" y="1442831"/>
            <a:ext cx="8534399" cy="3308598"/>
          </a:xfrm>
          <a:prstGeom prst="rect">
            <a:avLst/>
          </a:prstGeom>
          <a:noFill/>
        </p:spPr>
        <p:txBody>
          <a:bodyPr wrap="square" rtlCol="0">
            <a:spAutoFit/>
          </a:bodyPr>
          <a:lstStyle/>
          <a:p>
            <a:r>
              <a:rPr lang="en-US" sz="1900" dirty="0"/>
              <a:t>- </a:t>
            </a:r>
            <a:r>
              <a:rPr lang="en-US" sz="1900" b="1" dirty="0"/>
              <a:t>Total postings </a:t>
            </a:r>
            <a:r>
              <a:rPr lang="en-US" sz="1900" dirty="0"/>
              <a:t>in Connecticut was  48,058 in November 2020.</a:t>
            </a:r>
            <a:br>
              <a:rPr lang="en-US" sz="1900" dirty="0"/>
            </a:br>
            <a:r>
              <a:rPr lang="en-US" sz="1900" dirty="0"/>
              <a:t/>
            </a:r>
            <a:br>
              <a:rPr lang="en-US" sz="1900" dirty="0"/>
            </a:br>
            <a:r>
              <a:rPr lang="en-US" sz="1900" dirty="0"/>
              <a:t>-</a:t>
            </a:r>
            <a:r>
              <a:rPr lang="en-US" sz="1900" b="1" dirty="0"/>
              <a:t>Industry sectors </a:t>
            </a:r>
            <a:r>
              <a:rPr lang="en-US" sz="1900" dirty="0"/>
              <a:t>with the most job postings were </a:t>
            </a:r>
            <a:r>
              <a:rPr lang="en-US" sz="1900" b="1" dirty="0"/>
              <a:t>Health Care and Social Assistance</a:t>
            </a:r>
            <a:r>
              <a:rPr lang="en-US" sz="1900" dirty="0"/>
              <a:t> (9,232 postings), </a:t>
            </a:r>
            <a:r>
              <a:rPr lang="en-US" sz="1900" b="1" dirty="0"/>
              <a:t>Retail Trade </a:t>
            </a:r>
            <a:r>
              <a:rPr lang="en-US" sz="1900" dirty="0"/>
              <a:t>(6,751 postings), </a:t>
            </a:r>
            <a:r>
              <a:rPr lang="en-US" sz="1900" b="1" dirty="0"/>
              <a:t>Finance and Insurance </a:t>
            </a:r>
            <a:r>
              <a:rPr lang="en-US" sz="1900" dirty="0"/>
              <a:t>(4,210 posting), </a:t>
            </a:r>
            <a:r>
              <a:rPr lang="en-US" sz="1900" b="1" dirty="0"/>
              <a:t>Manufacturing </a:t>
            </a:r>
            <a:r>
              <a:rPr lang="en-US" sz="1900" dirty="0"/>
              <a:t>(3,456 postings), and </a:t>
            </a:r>
            <a:r>
              <a:rPr lang="en-US" sz="1900" b="1" dirty="0"/>
              <a:t>Professional, Scientific, and Technical Services </a:t>
            </a:r>
            <a:r>
              <a:rPr lang="en-US" sz="1900" dirty="0"/>
              <a:t>(2,906 postings).</a:t>
            </a:r>
          </a:p>
          <a:p>
            <a:endParaRPr lang="en-US" sz="1900" b="1" dirty="0"/>
          </a:p>
          <a:p>
            <a:r>
              <a:rPr lang="en-US" sz="1900" b="1" dirty="0"/>
              <a:t>Occupations </a:t>
            </a:r>
            <a:r>
              <a:rPr lang="en-US" sz="1900" dirty="0"/>
              <a:t>with the most postings were </a:t>
            </a:r>
            <a:r>
              <a:rPr lang="en-US" sz="1900" b="1" dirty="0"/>
              <a:t>Retail Salespersons </a:t>
            </a:r>
            <a:r>
              <a:rPr lang="en-US" sz="1900" dirty="0"/>
              <a:t>(2,102 postings), </a:t>
            </a:r>
            <a:r>
              <a:rPr lang="en-US" sz="1900" b="1" dirty="0"/>
              <a:t> Registered Nurses </a:t>
            </a:r>
            <a:r>
              <a:rPr lang="en-US" sz="1900" dirty="0"/>
              <a:t>(1,742 postings), </a:t>
            </a:r>
            <a:r>
              <a:rPr lang="en-US" sz="1900" b="1" dirty="0"/>
              <a:t>Customer Service Representatives</a:t>
            </a:r>
            <a:r>
              <a:rPr lang="en-US" sz="1900" dirty="0"/>
              <a:t> (1,241 postings)  </a:t>
            </a:r>
            <a:r>
              <a:rPr lang="en-US" sz="1900" b="1" dirty="0"/>
              <a:t>Sales Representatives, Wholesale and Manufacturing </a:t>
            </a:r>
            <a:r>
              <a:rPr lang="en-US" sz="1900" dirty="0"/>
              <a:t>(1,205 postings) and </a:t>
            </a:r>
            <a:r>
              <a:rPr lang="en-US" sz="1900" b="1" dirty="0"/>
              <a:t>Supervisors of Retail Sales Workers </a:t>
            </a:r>
            <a:r>
              <a:rPr lang="en-US" sz="1900" dirty="0"/>
              <a:t>(1,185 postings).</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10</a:t>
            </a:fld>
            <a:endParaRPr lang="en-US" dirty="0"/>
          </a:p>
        </p:txBody>
      </p:sp>
    </p:spTree>
    <p:extLst>
      <p:ext uri="{BB962C8B-B14F-4D97-AF65-F5344CB8AC3E}">
        <p14:creationId xmlns:p14="http://schemas.microsoft.com/office/powerpoint/2010/main" val="2574863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81001" y="55583"/>
            <a:ext cx="8458200"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600" dirty="0"/>
              <a:t>Connecticut Job Ads by Educational Requirements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11</a:t>
            </a:fld>
            <a:endParaRPr lang="en-US" dirty="0"/>
          </a:p>
        </p:txBody>
      </p:sp>
      <p:graphicFrame>
        <p:nvGraphicFramePr>
          <p:cNvPr id="8" name="Chart 7">
            <a:extLst>
              <a:ext uri="{FF2B5EF4-FFF2-40B4-BE49-F238E27FC236}">
                <a16:creationId xmlns:a16="http://schemas.microsoft.com/office/drawing/2014/main" xmlns="" id="{48C8008B-08FD-4822-B4C1-B430F03F2A6C}"/>
              </a:ext>
            </a:extLst>
          </p:cNvPr>
          <p:cNvGraphicFramePr>
            <a:graphicFrameLocks/>
          </p:cNvGraphicFramePr>
          <p:nvPr>
            <p:extLst>
              <p:ext uri="{D42A27DB-BD31-4B8C-83A1-F6EECF244321}">
                <p14:modId xmlns:p14="http://schemas.microsoft.com/office/powerpoint/2010/main" val="3029917241"/>
              </p:ext>
            </p:extLst>
          </p:nvPr>
        </p:nvGraphicFramePr>
        <p:xfrm>
          <a:off x="1709531" y="1558486"/>
          <a:ext cx="5801140" cy="44275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31601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88973" y="315149"/>
            <a:ext cx="7766051" cy="47781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Top Certifications in Connecticut Job Ads</a:t>
            </a:r>
            <a:br>
              <a:rPr lang="en-US" sz="3200" dirty="0"/>
            </a:br>
            <a:endParaRPr lang="en-US" sz="1600" dirty="0"/>
          </a:p>
        </p:txBody>
      </p:sp>
      <p:sp>
        <p:nvSpPr>
          <p:cNvPr id="18" name="Rectangle 17"/>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4" name="TextBox 13"/>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12</a:t>
            </a:fld>
            <a:endParaRPr lang="en-US" dirty="0"/>
          </a:p>
        </p:txBody>
      </p:sp>
      <p:pic>
        <p:nvPicPr>
          <p:cNvPr id="3" name="Picture 2">
            <a:extLst>
              <a:ext uri="{FF2B5EF4-FFF2-40B4-BE49-F238E27FC236}">
                <a16:creationId xmlns:a16="http://schemas.microsoft.com/office/drawing/2014/main" xmlns="" id="{C59177F0-9B6F-4A1D-8AFD-5F17FB0B50A6}"/>
              </a:ext>
            </a:extLst>
          </p:cNvPr>
          <p:cNvPicPr>
            <a:picLocks noChangeAspect="1"/>
          </p:cNvPicPr>
          <p:nvPr/>
        </p:nvPicPr>
        <p:blipFill>
          <a:blip r:embed="rId2"/>
          <a:stretch>
            <a:fillRect/>
          </a:stretch>
        </p:blipFill>
        <p:spPr>
          <a:xfrm>
            <a:off x="114413" y="1047804"/>
            <a:ext cx="8762561" cy="3828995"/>
          </a:xfrm>
          <a:prstGeom prst="rect">
            <a:avLst/>
          </a:prstGeom>
        </p:spPr>
      </p:pic>
    </p:spTree>
    <p:extLst>
      <p:ext uri="{BB962C8B-B14F-4D97-AF65-F5344CB8AC3E}">
        <p14:creationId xmlns:p14="http://schemas.microsoft.com/office/powerpoint/2010/main" val="516702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88974" y="280388"/>
            <a:ext cx="7766051" cy="55401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Top Skills in Connecticut Job Ads</a:t>
            </a:r>
            <a:br>
              <a:rPr lang="en-US" sz="3200" dirty="0"/>
            </a:br>
            <a:endParaRPr lang="en-US" sz="1600" dirty="0"/>
          </a:p>
        </p:txBody>
      </p:sp>
      <p:sp>
        <p:nvSpPr>
          <p:cNvPr id="18" name="Rectangle 17"/>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13</a:t>
            </a:fld>
            <a:endParaRPr lang="en-US" dirty="0"/>
          </a:p>
        </p:txBody>
      </p:sp>
      <p:pic>
        <p:nvPicPr>
          <p:cNvPr id="3" name="Picture 2">
            <a:extLst>
              <a:ext uri="{FF2B5EF4-FFF2-40B4-BE49-F238E27FC236}">
                <a16:creationId xmlns:a16="http://schemas.microsoft.com/office/drawing/2014/main" xmlns="" id="{5F505C85-6B1F-4553-BAC7-24DDB88778E4}"/>
              </a:ext>
            </a:extLst>
          </p:cNvPr>
          <p:cNvPicPr>
            <a:picLocks noChangeAspect="1"/>
          </p:cNvPicPr>
          <p:nvPr/>
        </p:nvPicPr>
        <p:blipFill>
          <a:blip r:embed="rId2"/>
          <a:stretch>
            <a:fillRect/>
          </a:stretch>
        </p:blipFill>
        <p:spPr>
          <a:xfrm>
            <a:off x="296042" y="834405"/>
            <a:ext cx="8551913" cy="5095447"/>
          </a:xfrm>
          <a:prstGeom prst="rect">
            <a:avLst/>
          </a:prstGeom>
        </p:spPr>
      </p:pic>
    </p:spTree>
    <p:extLst>
      <p:ext uri="{BB962C8B-B14F-4D97-AF65-F5344CB8AC3E}">
        <p14:creationId xmlns:p14="http://schemas.microsoft.com/office/powerpoint/2010/main" val="20038853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97940" y="381002"/>
            <a:ext cx="7766051" cy="55401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Top Skills by Industry in Connecticut Job Ads</a:t>
            </a:r>
            <a:endParaRPr lang="en-US" sz="1600" dirty="0"/>
          </a:p>
        </p:txBody>
      </p:sp>
      <p:sp>
        <p:nvSpPr>
          <p:cNvPr id="18" name="Rectangle 17"/>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14</a:t>
            </a:fld>
            <a:endParaRPr lang="en-US" dirty="0"/>
          </a:p>
        </p:txBody>
      </p:sp>
      <p:pic>
        <p:nvPicPr>
          <p:cNvPr id="2" name="Picture 1">
            <a:extLst>
              <a:ext uri="{FF2B5EF4-FFF2-40B4-BE49-F238E27FC236}">
                <a16:creationId xmlns:a16="http://schemas.microsoft.com/office/drawing/2014/main" xmlns="" id="{00C574D6-D881-4A77-98DF-0B424C42AF8C}"/>
              </a:ext>
            </a:extLst>
          </p:cNvPr>
          <p:cNvPicPr>
            <a:picLocks noChangeAspect="1"/>
          </p:cNvPicPr>
          <p:nvPr/>
        </p:nvPicPr>
        <p:blipFill>
          <a:blip r:embed="rId2"/>
          <a:stretch>
            <a:fillRect/>
          </a:stretch>
        </p:blipFill>
        <p:spPr>
          <a:xfrm>
            <a:off x="353455" y="1191409"/>
            <a:ext cx="8437090" cy="4475181"/>
          </a:xfrm>
          <a:prstGeom prst="rect">
            <a:avLst/>
          </a:prstGeom>
        </p:spPr>
      </p:pic>
    </p:spTree>
    <p:extLst>
      <p:ext uri="{BB962C8B-B14F-4D97-AF65-F5344CB8AC3E}">
        <p14:creationId xmlns:p14="http://schemas.microsoft.com/office/powerpoint/2010/main" val="2009649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97940" y="381002"/>
            <a:ext cx="7766051" cy="55401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Top Skills by Industry in Connecticut Job Ads </a:t>
            </a:r>
            <a:r>
              <a:rPr lang="en-US" sz="2200" dirty="0"/>
              <a:t>(Continued)</a:t>
            </a:r>
          </a:p>
        </p:txBody>
      </p:sp>
      <p:sp>
        <p:nvSpPr>
          <p:cNvPr id="18" name="Rectangle 17"/>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15</a:t>
            </a:fld>
            <a:endParaRPr lang="en-US" dirty="0"/>
          </a:p>
        </p:txBody>
      </p:sp>
      <p:pic>
        <p:nvPicPr>
          <p:cNvPr id="5" name="Picture 4">
            <a:extLst>
              <a:ext uri="{FF2B5EF4-FFF2-40B4-BE49-F238E27FC236}">
                <a16:creationId xmlns:a16="http://schemas.microsoft.com/office/drawing/2014/main" xmlns="" id="{51B852D3-8C55-49E3-AB08-B476B9ADBD20}"/>
              </a:ext>
            </a:extLst>
          </p:cNvPr>
          <p:cNvPicPr>
            <a:picLocks noChangeAspect="1"/>
          </p:cNvPicPr>
          <p:nvPr/>
        </p:nvPicPr>
        <p:blipFill>
          <a:blip r:embed="rId2"/>
          <a:stretch>
            <a:fillRect/>
          </a:stretch>
        </p:blipFill>
        <p:spPr>
          <a:xfrm>
            <a:off x="1272996" y="1219200"/>
            <a:ext cx="6598007" cy="4876800"/>
          </a:xfrm>
          <a:prstGeom prst="rect">
            <a:avLst/>
          </a:prstGeom>
        </p:spPr>
      </p:pic>
    </p:spTree>
    <p:extLst>
      <p:ext uri="{BB962C8B-B14F-4D97-AF65-F5344CB8AC3E}">
        <p14:creationId xmlns:p14="http://schemas.microsoft.com/office/powerpoint/2010/main" val="1178359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16</a:t>
            </a:fld>
            <a:endParaRPr lang="en-US" dirty="0"/>
          </a:p>
        </p:txBody>
      </p:sp>
      <p:pic>
        <p:nvPicPr>
          <p:cNvPr id="4" name="Picture 3">
            <a:extLst>
              <a:ext uri="{FF2B5EF4-FFF2-40B4-BE49-F238E27FC236}">
                <a16:creationId xmlns:a16="http://schemas.microsoft.com/office/drawing/2014/main" xmlns="" id="{55FC2A3E-B76C-4C6F-81BB-3B7AB267187E}"/>
              </a:ext>
            </a:extLst>
          </p:cNvPr>
          <p:cNvPicPr>
            <a:picLocks noChangeAspect="1"/>
          </p:cNvPicPr>
          <p:nvPr/>
        </p:nvPicPr>
        <p:blipFill>
          <a:blip r:embed="rId2"/>
          <a:stretch>
            <a:fillRect/>
          </a:stretch>
        </p:blipFill>
        <p:spPr>
          <a:xfrm>
            <a:off x="2532956" y="216653"/>
            <a:ext cx="4078087" cy="6139699"/>
          </a:xfrm>
          <a:prstGeom prst="rect">
            <a:avLst/>
          </a:prstGeom>
        </p:spPr>
      </p:pic>
    </p:spTree>
    <p:extLst>
      <p:ext uri="{BB962C8B-B14F-4D97-AF65-F5344CB8AC3E}">
        <p14:creationId xmlns:p14="http://schemas.microsoft.com/office/powerpoint/2010/main" val="3435499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533400" y="0"/>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Connecticut Employers with the Most Job Ads</a:t>
            </a:r>
          </a:p>
        </p:txBody>
      </p:sp>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0" name="TextBox 9"/>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17</a:t>
            </a:fld>
            <a:endParaRPr lang="en-US" dirty="0"/>
          </a:p>
        </p:txBody>
      </p:sp>
      <p:pic>
        <p:nvPicPr>
          <p:cNvPr id="3" name="Picture 2">
            <a:extLst>
              <a:ext uri="{FF2B5EF4-FFF2-40B4-BE49-F238E27FC236}">
                <a16:creationId xmlns:a16="http://schemas.microsoft.com/office/drawing/2014/main" xmlns="" id="{BB2CB7EE-BBA5-4375-A453-06D80776C7A9}"/>
              </a:ext>
            </a:extLst>
          </p:cNvPr>
          <p:cNvPicPr>
            <a:picLocks noChangeAspect="1"/>
          </p:cNvPicPr>
          <p:nvPr/>
        </p:nvPicPr>
        <p:blipFill>
          <a:blip r:embed="rId2"/>
          <a:stretch>
            <a:fillRect/>
          </a:stretch>
        </p:blipFill>
        <p:spPr>
          <a:xfrm>
            <a:off x="1143000" y="506166"/>
            <a:ext cx="6858000" cy="5682841"/>
          </a:xfrm>
          <a:prstGeom prst="rect">
            <a:avLst/>
          </a:prstGeom>
        </p:spPr>
      </p:pic>
    </p:spTree>
    <p:extLst>
      <p:ext uri="{BB962C8B-B14F-4D97-AF65-F5344CB8AC3E}">
        <p14:creationId xmlns:p14="http://schemas.microsoft.com/office/powerpoint/2010/main" val="41788759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18</a:t>
            </a:fld>
            <a:endParaRPr lang="en-US" dirty="0"/>
          </a:p>
        </p:txBody>
      </p:sp>
      <p:sp>
        <p:nvSpPr>
          <p:cNvPr id="8" name="Title 1">
            <a:extLst>
              <a:ext uri="{FF2B5EF4-FFF2-40B4-BE49-F238E27FC236}">
                <a16:creationId xmlns:a16="http://schemas.microsoft.com/office/drawing/2014/main" xmlns="" id="{8B246DF2-A167-4159-9E44-3B767B450024}"/>
              </a:ext>
            </a:extLst>
          </p:cNvPr>
          <p:cNvSpPr txBox="1">
            <a:spLocks/>
          </p:cNvSpPr>
          <p:nvPr/>
        </p:nvSpPr>
        <p:spPr>
          <a:xfrm>
            <a:off x="533400" y="0"/>
            <a:ext cx="8381999" cy="4671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dirty="0"/>
              <a:t>Connecticut Occupations with the Most Job Ads</a:t>
            </a:r>
          </a:p>
        </p:txBody>
      </p:sp>
      <p:pic>
        <p:nvPicPr>
          <p:cNvPr id="4" name="Picture 3">
            <a:extLst>
              <a:ext uri="{FF2B5EF4-FFF2-40B4-BE49-F238E27FC236}">
                <a16:creationId xmlns:a16="http://schemas.microsoft.com/office/drawing/2014/main" xmlns="" id="{DB0C1BF7-59A3-4197-A613-35A939003509}"/>
              </a:ext>
            </a:extLst>
          </p:cNvPr>
          <p:cNvPicPr>
            <a:picLocks noChangeAspect="1"/>
          </p:cNvPicPr>
          <p:nvPr/>
        </p:nvPicPr>
        <p:blipFill>
          <a:blip r:embed="rId2"/>
          <a:stretch>
            <a:fillRect/>
          </a:stretch>
        </p:blipFill>
        <p:spPr>
          <a:xfrm>
            <a:off x="631412" y="1017409"/>
            <a:ext cx="8185974" cy="4648200"/>
          </a:xfrm>
          <a:prstGeom prst="rect">
            <a:avLst/>
          </a:prstGeom>
        </p:spPr>
      </p:pic>
    </p:spTree>
    <p:extLst>
      <p:ext uri="{BB962C8B-B14F-4D97-AF65-F5344CB8AC3E}">
        <p14:creationId xmlns:p14="http://schemas.microsoft.com/office/powerpoint/2010/main" val="6629689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444979" y="1143001"/>
            <a:ext cx="6254044" cy="136207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t>Labor Market Area Data</a:t>
            </a:r>
          </a:p>
        </p:txBody>
      </p:sp>
      <p:sp>
        <p:nvSpPr>
          <p:cNvPr id="9" name="Text Placeholder 2"/>
          <p:cNvSpPr txBox="1">
            <a:spLocks/>
          </p:cNvSpPr>
          <p:nvPr/>
        </p:nvSpPr>
        <p:spPr>
          <a:xfrm>
            <a:off x="914402" y="2286001"/>
            <a:ext cx="8140700" cy="328612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Tx/>
              <a:buChar char="-"/>
            </a:pPr>
            <a:r>
              <a:rPr lang="en-US" dirty="0">
                <a:solidFill>
                  <a:schemeClr val="accent1">
                    <a:lumMod val="50000"/>
                  </a:schemeClr>
                </a:solidFill>
              </a:rPr>
              <a:t>Labor Market Area Highlights</a:t>
            </a:r>
          </a:p>
          <a:p>
            <a:pPr marL="457200" indent="-457200" algn="l">
              <a:buFontTx/>
              <a:buChar char="-"/>
            </a:pPr>
            <a:r>
              <a:rPr lang="en-US" dirty="0">
                <a:solidFill>
                  <a:schemeClr val="accent1">
                    <a:lumMod val="50000"/>
                  </a:schemeClr>
                </a:solidFill>
              </a:rPr>
              <a:t>Job Ads by Industry</a:t>
            </a:r>
          </a:p>
          <a:p>
            <a:pPr marL="457200" indent="-457200" algn="l">
              <a:buFontTx/>
              <a:buChar char="-"/>
            </a:pPr>
            <a:r>
              <a:rPr lang="en-US" dirty="0">
                <a:solidFill>
                  <a:schemeClr val="accent1">
                    <a:lumMod val="50000"/>
                  </a:schemeClr>
                </a:solidFill>
              </a:rPr>
              <a:t>Job Ads by Location</a:t>
            </a:r>
          </a:p>
          <a:p>
            <a:pPr marL="457200" indent="-457200" algn="l">
              <a:buFontTx/>
              <a:buChar char="-"/>
            </a:pPr>
            <a:r>
              <a:rPr lang="en-US" dirty="0">
                <a:solidFill>
                  <a:schemeClr val="accent1">
                    <a:lumMod val="50000"/>
                  </a:schemeClr>
                </a:solidFill>
              </a:rPr>
              <a:t>Employers With The Most Job Ads</a:t>
            </a:r>
          </a:p>
          <a:p>
            <a:pPr marL="457200" indent="-457200" algn="l">
              <a:buFontTx/>
              <a:buChar char="-"/>
            </a:pPr>
            <a:r>
              <a:rPr lang="en-US" dirty="0">
                <a:solidFill>
                  <a:schemeClr val="accent1">
                    <a:lumMod val="50000"/>
                  </a:schemeClr>
                </a:solidFill>
              </a:rPr>
              <a:t>Occupations With The Most Job Ads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7" name="TextBox 6"/>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19</a:t>
            </a:fld>
            <a:endParaRPr lang="en-US" dirty="0"/>
          </a:p>
        </p:txBody>
      </p:sp>
    </p:spTree>
    <p:extLst>
      <p:ext uri="{BB962C8B-B14F-4D97-AF65-F5344CB8AC3E}">
        <p14:creationId xmlns:p14="http://schemas.microsoft.com/office/powerpoint/2010/main" val="2170289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89979" y="1084214"/>
            <a:ext cx="3764044" cy="769441"/>
          </a:xfrm>
          <a:prstGeom prst="rect">
            <a:avLst/>
          </a:prstGeom>
        </p:spPr>
        <p:txBody>
          <a:bodyPr wrap="none">
            <a:spAutoFit/>
          </a:bodyPr>
          <a:lstStyle/>
          <a:p>
            <a:r>
              <a:rPr lang="en-US" sz="4400" dirty="0"/>
              <a:t>What is HWOL?</a:t>
            </a:r>
          </a:p>
        </p:txBody>
      </p:sp>
      <p:sp>
        <p:nvSpPr>
          <p:cNvPr id="3" name="Rectangle 2"/>
          <p:cNvSpPr/>
          <p:nvPr/>
        </p:nvSpPr>
        <p:spPr>
          <a:xfrm>
            <a:off x="2286000" y="1981200"/>
            <a:ext cx="4572000" cy="3785652"/>
          </a:xfrm>
          <a:prstGeom prst="rect">
            <a:avLst/>
          </a:prstGeom>
        </p:spPr>
        <p:txBody>
          <a:bodyPr>
            <a:spAutoFit/>
          </a:bodyPr>
          <a:lstStyle/>
          <a:p>
            <a:r>
              <a:rPr lang="en-US" sz="2400" b="1" i="1" dirty="0"/>
              <a:t>The Conference Board Help Wanted Online</a:t>
            </a:r>
            <a:r>
              <a:rPr lang="en-US" sz="2400" dirty="0"/>
              <a:t>® Data Series (HWOL) measures the number of new, first-time Online job postings  and jobs reposted from the previous month for over 50,000 Internet job boards, corporate boards and smaller job sites that serve niche markets and smaller geographic areas.</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2</a:t>
            </a:fld>
            <a:endParaRPr lang="en-US" dirty="0"/>
          </a:p>
        </p:txBody>
      </p:sp>
    </p:spTree>
    <p:extLst>
      <p:ext uri="{BB962C8B-B14F-4D97-AF65-F5344CB8AC3E}">
        <p14:creationId xmlns:p14="http://schemas.microsoft.com/office/powerpoint/2010/main" val="1643660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938" y="838202"/>
            <a:ext cx="5942140" cy="646331"/>
          </a:xfrm>
          <a:prstGeom prst="rect">
            <a:avLst/>
          </a:prstGeom>
        </p:spPr>
        <p:txBody>
          <a:bodyPr wrap="none">
            <a:spAutoFit/>
          </a:bodyPr>
          <a:lstStyle/>
          <a:p>
            <a:pPr algn="ctr"/>
            <a:r>
              <a:rPr lang="en-US" sz="3600" dirty="0"/>
              <a:t>Labor Market Area Highlights </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6" name="TextBox 5"/>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3" name="Slide Number Placeholder 2"/>
          <p:cNvSpPr>
            <a:spLocks noGrp="1"/>
          </p:cNvSpPr>
          <p:nvPr>
            <p:ph type="sldNum" sz="quarter" idx="12"/>
          </p:nvPr>
        </p:nvSpPr>
        <p:spPr/>
        <p:txBody>
          <a:bodyPr/>
          <a:lstStyle/>
          <a:p>
            <a:fld id="{8AE2E31F-ADBE-49C8-8764-A16796B8F595}" type="slidenum">
              <a:rPr lang="en-US" smtClean="0"/>
              <a:t>20</a:t>
            </a:fld>
            <a:endParaRPr lang="en-US" dirty="0"/>
          </a:p>
        </p:txBody>
      </p:sp>
      <p:pic>
        <p:nvPicPr>
          <p:cNvPr id="5" name="Picture 4">
            <a:extLst>
              <a:ext uri="{FF2B5EF4-FFF2-40B4-BE49-F238E27FC236}">
                <a16:creationId xmlns:a16="http://schemas.microsoft.com/office/drawing/2014/main" xmlns="" id="{3A108CBA-11F7-42C4-994B-9D54028BC6DE}"/>
              </a:ext>
            </a:extLst>
          </p:cNvPr>
          <p:cNvPicPr>
            <a:picLocks noChangeAspect="1"/>
          </p:cNvPicPr>
          <p:nvPr/>
        </p:nvPicPr>
        <p:blipFill>
          <a:blip r:embed="rId2"/>
          <a:stretch>
            <a:fillRect/>
          </a:stretch>
        </p:blipFill>
        <p:spPr>
          <a:xfrm>
            <a:off x="75273" y="1850822"/>
            <a:ext cx="8993454" cy="3156356"/>
          </a:xfrm>
          <a:prstGeom prst="rect">
            <a:avLst/>
          </a:prstGeom>
        </p:spPr>
      </p:pic>
      <p:pic>
        <p:nvPicPr>
          <p:cNvPr id="4" name="Picture 3">
            <a:extLst>
              <a:ext uri="{FF2B5EF4-FFF2-40B4-BE49-F238E27FC236}">
                <a16:creationId xmlns:a16="http://schemas.microsoft.com/office/drawing/2014/main" xmlns="" id="{AB16326F-07FB-4E8B-A92C-FCA5DD3D7553}"/>
              </a:ext>
            </a:extLst>
          </p:cNvPr>
          <p:cNvPicPr>
            <a:picLocks noChangeAspect="1"/>
          </p:cNvPicPr>
          <p:nvPr/>
        </p:nvPicPr>
        <p:blipFill>
          <a:blip r:embed="rId3"/>
          <a:stretch>
            <a:fillRect/>
          </a:stretch>
        </p:blipFill>
        <p:spPr>
          <a:xfrm>
            <a:off x="-1518" y="1850822"/>
            <a:ext cx="9105898" cy="4296690"/>
          </a:xfrm>
          <a:prstGeom prst="rect">
            <a:avLst/>
          </a:prstGeom>
        </p:spPr>
      </p:pic>
    </p:spTree>
    <p:extLst>
      <p:ext uri="{BB962C8B-B14F-4D97-AF65-F5344CB8AC3E}">
        <p14:creationId xmlns:p14="http://schemas.microsoft.com/office/powerpoint/2010/main" val="7325755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21</a:t>
            </a:fld>
            <a:endParaRPr lang="en-US" dirty="0"/>
          </a:p>
        </p:txBody>
      </p:sp>
      <p:pic>
        <p:nvPicPr>
          <p:cNvPr id="3" name="Picture 2">
            <a:extLst>
              <a:ext uri="{FF2B5EF4-FFF2-40B4-BE49-F238E27FC236}">
                <a16:creationId xmlns:a16="http://schemas.microsoft.com/office/drawing/2014/main" xmlns="" id="{5FA55B8E-E531-4ED5-9C73-532B3CBB5D99}"/>
              </a:ext>
            </a:extLst>
          </p:cNvPr>
          <p:cNvPicPr>
            <a:picLocks noChangeAspect="1"/>
          </p:cNvPicPr>
          <p:nvPr/>
        </p:nvPicPr>
        <p:blipFill>
          <a:blip r:embed="rId2"/>
          <a:stretch>
            <a:fillRect/>
          </a:stretch>
        </p:blipFill>
        <p:spPr>
          <a:xfrm>
            <a:off x="2476500" y="103048"/>
            <a:ext cx="4191000" cy="6137769"/>
          </a:xfrm>
          <a:prstGeom prst="rect">
            <a:avLst/>
          </a:prstGeom>
        </p:spPr>
      </p:pic>
    </p:spTree>
    <p:extLst>
      <p:ext uri="{BB962C8B-B14F-4D97-AF65-F5344CB8AC3E}">
        <p14:creationId xmlns:p14="http://schemas.microsoft.com/office/powerpoint/2010/main" val="42293984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7" y="-152400"/>
            <a:ext cx="6965245" cy="93052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Hartford LMA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22</a:t>
            </a:fld>
            <a:endParaRPr lang="en-US" dirty="0"/>
          </a:p>
        </p:txBody>
      </p:sp>
      <p:pic>
        <p:nvPicPr>
          <p:cNvPr id="3" name="Picture 2">
            <a:extLst>
              <a:ext uri="{FF2B5EF4-FFF2-40B4-BE49-F238E27FC236}">
                <a16:creationId xmlns:a16="http://schemas.microsoft.com/office/drawing/2014/main" xmlns="" id="{0FD16DED-C771-4653-9BD4-051180717308}"/>
              </a:ext>
            </a:extLst>
          </p:cNvPr>
          <p:cNvPicPr>
            <a:picLocks noChangeAspect="1"/>
          </p:cNvPicPr>
          <p:nvPr/>
        </p:nvPicPr>
        <p:blipFill>
          <a:blip r:embed="rId2"/>
          <a:stretch>
            <a:fillRect/>
          </a:stretch>
        </p:blipFill>
        <p:spPr>
          <a:xfrm>
            <a:off x="2552699" y="554786"/>
            <a:ext cx="4038600" cy="5647007"/>
          </a:xfrm>
          <a:prstGeom prst="rect">
            <a:avLst/>
          </a:prstGeom>
        </p:spPr>
      </p:pic>
    </p:spTree>
    <p:extLst>
      <p:ext uri="{BB962C8B-B14F-4D97-AF65-F5344CB8AC3E}">
        <p14:creationId xmlns:p14="http://schemas.microsoft.com/office/powerpoint/2010/main" val="36323854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6694"/>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Hartford LMA Employers            </a:t>
            </a:r>
          </a:p>
          <a:p>
            <a:r>
              <a:rPr lang="en-US" sz="3200" dirty="0"/>
              <a:t>with the Most Job Ads</a:t>
            </a:r>
          </a:p>
        </p:txBody>
      </p:sp>
      <p:sp>
        <p:nvSpPr>
          <p:cNvPr id="14" name="Content Placeholder 2"/>
          <p:cNvSpPr txBox="1">
            <a:spLocks/>
          </p:cNvSpPr>
          <p:nvPr/>
        </p:nvSpPr>
        <p:spPr>
          <a:xfrm>
            <a:off x="914400" y="1066800"/>
            <a:ext cx="3657599" cy="4007147"/>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500" dirty="0"/>
              <a:t>Cigna Corporation</a:t>
            </a:r>
          </a:p>
          <a:p>
            <a:r>
              <a:rPr lang="en-US" sz="1500" dirty="0"/>
              <a:t>Hartford Healthcare</a:t>
            </a:r>
          </a:p>
          <a:p>
            <a:r>
              <a:rPr lang="en-US" sz="1500" dirty="0"/>
              <a:t>Mercy Medical Center Clinton</a:t>
            </a:r>
          </a:p>
          <a:p>
            <a:r>
              <a:rPr lang="en-US" sz="1500" dirty="0"/>
              <a:t>The Hartford Financial Group</a:t>
            </a:r>
          </a:p>
          <a:p>
            <a:r>
              <a:rPr lang="en-US" sz="1500" dirty="0"/>
              <a:t>Lowe's Companies, Inc</a:t>
            </a:r>
          </a:p>
          <a:p>
            <a:r>
              <a:rPr lang="en-US" sz="1500" dirty="0"/>
              <a:t>University of Connecticut</a:t>
            </a:r>
          </a:p>
          <a:p>
            <a:r>
              <a:rPr lang="en-US" sz="1500" dirty="0"/>
              <a:t>Eastern Connecticut Health Network</a:t>
            </a:r>
          </a:p>
          <a:p>
            <a:r>
              <a:rPr lang="en-US" sz="1500" dirty="0"/>
              <a:t>Raytheon</a:t>
            </a:r>
          </a:p>
          <a:p>
            <a:r>
              <a:rPr lang="en-US" sz="1500" dirty="0"/>
              <a:t>The Home Depot Incorporated</a:t>
            </a:r>
          </a:p>
          <a:p>
            <a:r>
              <a:rPr lang="en-US" sz="1500" dirty="0"/>
              <a:t>Hospital For Special Care</a:t>
            </a:r>
          </a:p>
          <a:p>
            <a:r>
              <a:rPr lang="en-US" sz="1500" dirty="0" err="1"/>
              <a:t>EverSource</a:t>
            </a:r>
            <a:endParaRPr lang="en-US" sz="1500" dirty="0"/>
          </a:p>
          <a:p>
            <a:r>
              <a:rPr lang="en-US" sz="1500" dirty="0"/>
              <a:t>Eversource Energy</a:t>
            </a:r>
          </a:p>
          <a:p>
            <a:r>
              <a:rPr lang="en-US" sz="1500" dirty="0"/>
              <a:t>Whole Foods Market, Inc.</a:t>
            </a:r>
          </a:p>
          <a:p>
            <a:r>
              <a:rPr lang="en-US" sz="1500" dirty="0"/>
              <a:t>Pearson</a:t>
            </a:r>
          </a:p>
          <a:p>
            <a:r>
              <a:rPr lang="en-US" sz="1500" dirty="0"/>
              <a:t>Allied Universal</a:t>
            </a:r>
          </a:p>
          <a:p>
            <a:r>
              <a:rPr lang="en-US" sz="1500" dirty="0"/>
              <a:t>Petco</a:t>
            </a:r>
          </a:p>
          <a:p>
            <a:r>
              <a:rPr lang="en-US" sz="1500" dirty="0"/>
              <a:t>Fiserv</a:t>
            </a:r>
          </a:p>
          <a:p>
            <a:r>
              <a:rPr lang="en-US" sz="1500" dirty="0" err="1"/>
              <a:t>Guidehouse</a:t>
            </a:r>
            <a:endParaRPr lang="en-US" sz="1500" dirty="0"/>
          </a:p>
          <a:p>
            <a:r>
              <a:rPr lang="en-US" sz="1500" dirty="0"/>
              <a:t>Hartford Public Schools</a:t>
            </a:r>
          </a:p>
        </p:txBody>
      </p:sp>
      <p:sp>
        <p:nvSpPr>
          <p:cNvPr id="15" name="Content Placeholder 3"/>
          <p:cNvSpPr txBox="1">
            <a:spLocks/>
          </p:cNvSpPr>
          <p:nvPr/>
        </p:nvSpPr>
        <p:spPr>
          <a:xfrm>
            <a:off x="4948838" y="1075567"/>
            <a:ext cx="3741139" cy="399838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500" dirty="0"/>
              <a:t>CVS Health</a:t>
            </a:r>
          </a:p>
          <a:p>
            <a:r>
              <a:rPr lang="en-US" sz="1500" dirty="0"/>
              <a:t>UnitedHealth Group</a:t>
            </a:r>
          </a:p>
          <a:p>
            <a:r>
              <a:rPr lang="en-US" sz="1500" dirty="0"/>
              <a:t>State of Connecticut</a:t>
            </a:r>
          </a:p>
          <a:p>
            <a:r>
              <a:rPr lang="en-US" sz="1500" dirty="0"/>
              <a:t>Travelers</a:t>
            </a:r>
          </a:p>
          <a:p>
            <a:r>
              <a:rPr lang="en-US" sz="1500" dirty="0"/>
              <a:t>Ernst &amp; Young</a:t>
            </a:r>
          </a:p>
          <a:p>
            <a:r>
              <a:rPr lang="en-US" sz="1500" dirty="0"/>
              <a:t>Trinity Health</a:t>
            </a:r>
          </a:p>
          <a:p>
            <a:r>
              <a:rPr lang="en-US" sz="1500" dirty="0"/>
              <a:t>Boston Market</a:t>
            </a:r>
          </a:p>
          <a:p>
            <a:r>
              <a:rPr lang="en-US" sz="1500" dirty="0"/>
              <a:t>United Parcel Service Incorporated</a:t>
            </a:r>
          </a:p>
          <a:p>
            <a:r>
              <a:rPr lang="en-US" sz="1500" dirty="0"/>
              <a:t>Stanley Black &amp; Decker</a:t>
            </a:r>
          </a:p>
          <a:p>
            <a:r>
              <a:rPr lang="en-US" sz="1500" dirty="0"/>
              <a:t>Wheeler Clinic</a:t>
            </a:r>
          </a:p>
          <a:p>
            <a:r>
              <a:rPr lang="en-US" sz="1500" dirty="0"/>
              <a:t>Deloitte</a:t>
            </a:r>
          </a:p>
          <a:p>
            <a:r>
              <a:rPr lang="en-US" sz="1500" dirty="0"/>
              <a:t>Amazon</a:t>
            </a:r>
          </a:p>
          <a:p>
            <a:r>
              <a:rPr lang="en-US" sz="1500" dirty="0" err="1"/>
              <a:t>Icf</a:t>
            </a:r>
            <a:r>
              <a:rPr lang="en-US" sz="1500" dirty="0"/>
              <a:t> Consulting Group Incorporated</a:t>
            </a:r>
          </a:p>
          <a:p>
            <a:r>
              <a:rPr lang="en-US" sz="1500" dirty="0"/>
              <a:t>Accenture</a:t>
            </a:r>
          </a:p>
          <a:p>
            <a:r>
              <a:rPr lang="en-US" sz="1500" dirty="0"/>
              <a:t>BJ's Wholesale Club, Inc.</a:t>
            </a:r>
          </a:p>
          <a:p>
            <a:r>
              <a:rPr lang="en-US" sz="1500" dirty="0"/>
              <a:t>Walgreens Boots Alliance Inc</a:t>
            </a:r>
          </a:p>
          <a:p>
            <a:r>
              <a:rPr lang="en-US" sz="1500" dirty="0"/>
              <a:t>U.S. Bancorp</a:t>
            </a:r>
          </a:p>
          <a:p>
            <a:r>
              <a:rPr lang="en-US" sz="1500" dirty="0"/>
              <a:t>Macy's</a:t>
            </a:r>
          </a:p>
          <a:p>
            <a:r>
              <a:rPr lang="en-US" sz="1500" dirty="0"/>
              <a:t>Advance Auto Parts Incorporated</a:t>
            </a:r>
          </a:p>
        </p:txBody>
      </p:sp>
      <p:sp>
        <p:nvSpPr>
          <p:cNvPr id="13" name="TextBox 12"/>
          <p:cNvSpPr txBox="1"/>
          <p:nvPr/>
        </p:nvSpPr>
        <p:spPr>
          <a:xfrm>
            <a:off x="12192" y="6324602"/>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23</a:t>
            </a:fld>
            <a:endParaRPr lang="en-US" dirty="0"/>
          </a:p>
        </p:txBody>
      </p:sp>
    </p:spTree>
    <p:extLst>
      <p:ext uri="{BB962C8B-B14F-4D97-AF65-F5344CB8AC3E}">
        <p14:creationId xmlns:p14="http://schemas.microsoft.com/office/powerpoint/2010/main" val="33180178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6" y="2"/>
            <a:ext cx="6965245" cy="101765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Hartford LMA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24</a:t>
            </a:fld>
            <a:endParaRPr lang="en-US" dirty="0"/>
          </a:p>
        </p:txBody>
      </p:sp>
      <p:pic>
        <p:nvPicPr>
          <p:cNvPr id="4" name="Picture 3">
            <a:extLst>
              <a:ext uri="{FF2B5EF4-FFF2-40B4-BE49-F238E27FC236}">
                <a16:creationId xmlns:a16="http://schemas.microsoft.com/office/drawing/2014/main" xmlns="" id="{C98E87FA-9B7C-4D52-81A3-4C7438CB9F75}"/>
              </a:ext>
            </a:extLst>
          </p:cNvPr>
          <p:cNvPicPr>
            <a:picLocks noChangeAspect="1"/>
          </p:cNvPicPr>
          <p:nvPr/>
        </p:nvPicPr>
        <p:blipFill>
          <a:blip r:embed="rId2"/>
          <a:stretch>
            <a:fillRect/>
          </a:stretch>
        </p:blipFill>
        <p:spPr>
          <a:xfrm>
            <a:off x="2107692" y="1027440"/>
            <a:ext cx="4921050" cy="5291098"/>
          </a:xfrm>
          <a:prstGeom prst="rect">
            <a:avLst/>
          </a:prstGeom>
        </p:spPr>
      </p:pic>
    </p:spTree>
    <p:extLst>
      <p:ext uri="{BB962C8B-B14F-4D97-AF65-F5344CB8AC3E}">
        <p14:creationId xmlns:p14="http://schemas.microsoft.com/office/powerpoint/2010/main" val="22285974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2192" y="6296514"/>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7" name="Slide Number Placeholder 1"/>
          <p:cNvSpPr txBox="1">
            <a:spLocks/>
          </p:cNvSpPr>
          <p:nvPr/>
        </p:nvSpPr>
        <p:spPr>
          <a:xfrm>
            <a:off x="6553200" y="6356352"/>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E2E31F-ADBE-49C8-8764-A16796B8F595}" type="slidenum">
              <a:rPr lang="en-US" smtClean="0"/>
              <a:pPr/>
              <a:t>25</a:t>
            </a:fld>
            <a:endParaRPr lang="en-US" dirty="0"/>
          </a:p>
        </p:txBody>
      </p:sp>
      <p:pic>
        <p:nvPicPr>
          <p:cNvPr id="3" name="Picture 2">
            <a:extLst>
              <a:ext uri="{FF2B5EF4-FFF2-40B4-BE49-F238E27FC236}">
                <a16:creationId xmlns:a16="http://schemas.microsoft.com/office/drawing/2014/main" xmlns="" id="{01DF15D9-4D12-4AD2-89B9-83C65949FA77}"/>
              </a:ext>
            </a:extLst>
          </p:cNvPr>
          <p:cNvPicPr>
            <a:picLocks noChangeAspect="1"/>
          </p:cNvPicPr>
          <p:nvPr/>
        </p:nvPicPr>
        <p:blipFill>
          <a:blip r:embed="rId2"/>
          <a:stretch>
            <a:fillRect/>
          </a:stretch>
        </p:blipFill>
        <p:spPr>
          <a:xfrm>
            <a:off x="2145792" y="241332"/>
            <a:ext cx="4114800" cy="6026173"/>
          </a:xfrm>
          <a:prstGeom prst="rect">
            <a:avLst/>
          </a:prstGeom>
        </p:spPr>
      </p:pic>
    </p:spTree>
    <p:extLst>
      <p:ext uri="{BB962C8B-B14F-4D97-AF65-F5344CB8AC3E}">
        <p14:creationId xmlns:p14="http://schemas.microsoft.com/office/powerpoint/2010/main" val="4954328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6" y="-2369"/>
            <a:ext cx="8062734" cy="76436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Bridgeport Stamford LMA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26</a:t>
            </a:fld>
            <a:endParaRPr lang="en-US" dirty="0"/>
          </a:p>
        </p:txBody>
      </p:sp>
      <p:pic>
        <p:nvPicPr>
          <p:cNvPr id="3" name="Picture 2">
            <a:extLst>
              <a:ext uri="{FF2B5EF4-FFF2-40B4-BE49-F238E27FC236}">
                <a16:creationId xmlns:a16="http://schemas.microsoft.com/office/drawing/2014/main" xmlns="" id="{B3A76491-CC6B-4ED9-8641-5CB32CCD9B89}"/>
              </a:ext>
            </a:extLst>
          </p:cNvPr>
          <p:cNvPicPr>
            <a:picLocks noChangeAspect="1"/>
          </p:cNvPicPr>
          <p:nvPr/>
        </p:nvPicPr>
        <p:blipFill>
          <a:blip r:embed="rId2"/>
          <a:stretch>
            <a:fillRect/>
          </a:stretch>
        </p:blipFill>
        <p:spPr>
          <a:xfrm>
            <a:off x="984616" y="989851"/>
            <a:ext cx="6437152" cy="4878297"/>
          </a:xfrm>
          <a:prstGeom prst="rect">
            <a:avLst/>
          </a:prstGeom>
        </p:spPr>
      </p:pic>
    </p:spTree>
    <p:extLst>
      <p:ext uri="{BB962C8B-B14F-4D97-AF65-F5344CB8AC3E}">
        <p14:creationId xmlns:p14="http://schemas.microsoft.com/office/powerpoint/2010/main" val="14404701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Bridgeport Stamford LMA Employers            </a:t>
            </a:r>
          </a:p>
          <a:p>
            <a:r>
              <a:rPr lang="en-US" sz="3200" dirty="0"/>
              <a:t>with the Most Job Ads</a:t>
            </a:r>
          </a:p>
        </p:txBody>
      </p:sp>
      <p:sp>
        <p:nvSpPr>
          <p:cNvPr id="14" name="Content Placeholder 2"/>
          <p:cNvSpPr txBox="1">
            <a:spLocks/>
          </p:cNvSpPr>
          <p:nvPr/>
        </p:nvSpPr>
        <p:spPr>
          <a:xfrm>
            <a:off x="914400" y="1066800"/>
            <a:ext cx="3810000" cy="4000451"/>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500" dirty="0"/>
              <a:t>Humana</a:t>
            </a:r>
          </a:p>
          <a:p>
            <a:r>
              <a:rPr lang="en-US" sz="1500" dirty="0"/>
              <a:t>Deloitte</a:t>
            </a:r>
          </a:p>
          <a:p>
            <a:r>
              <a:rPr lang="en-US" sz="1500" dirty="0"/>
              <a:t>Stamford Hospital</a:t>
            </a:r>
          </a:p>
          <a:p>
            <a:r>
              <a:rPr lang="en-US" sz="1500" dirty="0"/>
              <a:t>Whole Foods Market, Inc.</a:t>
            </a:r>
          </a:p>
          <a:p>
            <a:r>
              <a:rPr lang="en-US" sz="1500" dirty="0"/>
              <a:t>Boston Market</a:t>
            </a:r>
          </a:p>
          <a:p>
            <a:r>
              <a:rPr lang="en-US" sz="1500" dirty="0" err="1"/>
              <a:t>Asml</a:t>
            </a:r>
            <a:endParaRPr lang="en-US" sz="1500" dirty="0"/>
          </a:p>
          <a:p>
            <a:r>
              <a:rPr lang="en-US" sz="1500" dirty="0"/>
              <a:t>United Parcel Service Incorporated</a:t>
            </a:r>
          </a:p>
          <a:p>
            <a:r>
              <a:rPr lang="en-US" sz="1500" dirty="0"/>
              <a:t>Norwalk Public School District</a:t>
            </a:r>
          </a:p>
          <a:p>
            <a:r>
              <a:rPr lang="en-US" sz="1500" dirty="0"/>
              <a:t>Intuit</a:t>
            </a:r>
          </a:p>
          <a:p>
            <a:r>
              <a:rPr lang="en-US" sz="1500" dirty="0"/>
              <a:t>Yale-New Haven Health System</a:t>
            </a:r>
          </a:p>
          <a:p>
            <a:r>
              <a:rPr lang="en-US" sz="1500" dirty="0"/>
              <a:t>Henkel</a:t>
            </a:r>
          </a:p>
          <a:p>
            <a:r>
              <a:rPr lang="en-US" sz="1500" dirty="0"/>
              <a:t>Interactive Brokers</a:t>
            </a:r>
          </a:p>
          <a:p>
            <a:r>
              <a:rPr lang="en-US" sz="1500" dirty="0"/>
              <a:t>Thermo Fisher Scientific Inc</a:t>
            </a:r>
          </a:p>
          <a:p>
            <a:r>
              <a:rPr lang="en-US" sz="1500" dirty="0"/>
              <a:t>Sacred Heart University</a:t>
            </a:r>
          </a:p>
          <a:p>
            <a:r>
              <a:rPr lang="en-US" sz="1500" dirty="0"/>
              <a:t>State of Connecticut</a:t>
            </a:r>
          </a:p>
          <a:p>
            <a:r>
              <a:rPr lang="en-US" sz="1500" dirty="0"/>
              <a:t>Apple Inc.</a:t>
            </a:r>
          </a:p>
          <a:p>
            <a:r>
              <a:rPr lang="en-US" sz="1500" dirty="0"/>
              <a:t>Petco</a:t>
            </a:r>
          </a:p>
          <a:p>
            <a:r>
              <a:rPr lang="en-US" sz="1500" dirty="0"/>
              <a:t>Compass Group North America</a:t>
            </a:r>
          </a:p>
          <a:p>
            <a:r>
              <a:rPr lang="en-US" sz="1500" dirty="0"/>
              <a:t>Rolls Royce Plc</a:t>
            </a:r>
          </a:p>
        </p:txBody>
      </p:sp>
      <p:sp>
        <p:nvSpPr>
          <p:cNvPr id="15" name="Content Placeholder 3"/>
          <p:cNvSpPr txBox="1">
            <a:spLocks/>
          </p:cNvSpPr>
          <p:nvPr/>
        </p:nvSpPr>
        <p:spPr>
          <a:xfrm>
            <a:off x="4572000" y="1066800"/>
            <a:ext cx="3962400" cy="399340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500" dirty="0"/>
              <a:t>Lockheed Martin Corporation</a:t>
            </a:r>
          </a:p>
          <a:p>
            <a:r>
              <a:rPr lang="en-US" sz="1500" dirty="0"/>
              <a:t>Boehringer Ingelheim</a:t>
            </a:r>
          </a:p>
          <a:p>
            <a:r>
              <a:rPr lang="en-US" sz="1500" dirty="0"/>
              <a:t>Amazon</a:t>
            </a:r>
          </a:p>
          <a:p>
            <a:r>
              <a:rPr lang="en-US" sz="1500" dirty="0"/>
              <a:t>Hartford Healthcare</a:t>
            </a:r>
          </a:p>
          <a:p>
            <a:r>
              <a:rPr lang="en-US" sz="1500" dirty="0"/>
              <a:t>Spectrum</a:t>
            </a:r>
          </a:p>
          <a:p>
            <a:r>
              <a:rPr lang="en-US" sz="1500" dirty="0"/>
              <a:t>The Home Depot Incorporated</a:t>
            </a:r>
          </a:p>
          <a:p>
            <a:r>
              <a:rPr lang="en-US" sz="1500" dirty="0"/>
              <a:t>People's United Bank</a:t>
            </a:r>
          </a:p>
          <a:p>
            <a:r>
              <a:rPr lang="en-US" sz="1500" dirty="0"/>
              <a:t>Lowe's Companies, Inc</a:t>
            </a:r>
          </a:p>
          <a:p>
            <a:r>
              <a:rPr lang="en-US" sz="1500" dirty="0"/>
              <a:t>CVS Health</a:t>
            </a:r>
          </a:p>
          <a:p>
            <a:r>
              <a:rPr lang="en-US" sz="1500" dirty="0"/>
              <a:t>NBC</a:t>
            </a:r>
          </a:p>
          <a:p>
            <a:r>
              <a:rPr lang="en-US" sz="1500" dirty="0"/>
              <a:t>Allied Universal</a:t>
            </a:r>
          </a:p>
          <a:p>
            <a:r>
              <a:rPr lang="en-US" sz="1500" dirty="0"/>
              <a:t>Macy's</a:t>
            </a:r>
          </a:p>
          <a:p>
            <a:r>
              <a:rPr lang="en-US" sz="1500" dirty="0"/>
              <a:t>Gartner Group</a:t>
            </a:r>
          </a:p>
          <a:p>
            <a:r>
              <a:rPr lang="en-US" sz="1500" dirty="0"/>
              <a:t>BJ's Wholesale Club, Inc.</a:t>
            </a:r>
          </a:p>
          <a:p>
            <a:r>
              <a:rPr lang="en-US" sz="1500" dirty="0"/>
              <a:t>St </a:t>
            </a:r>
            <a:r>
              <a:rPr lang="en-US" sz="1500" dirty="0" err="1"/>
              <a:t>Vincents</a:t>
            </a:r>
            <a:r>
              <a:rPr lang="en-US" sz="1500" dirty="0"/>
              <a:t> Medical Center</a:t>
            </a:r>
          </a:p>
          <a:p>
            <a:r>
              <a:rPr lang="en-US" sz="1500" dirty="0"/>
              <a:t>UnitedHealth Group</a:t>
            </a:r>
          </a:p>
          <a:p>
            <a:r>
              <a:rPr lang="en-US" sz="1500" dirty="0"/>
              <a:t>Griffin Hospital</a:t>
            </a:r>
          </a:p>
          <a:p>
            <a:r>
              <a:rPr lang="en-US" sz="1500" dirty="0"/>
              <a:t>Synchrony</a:t>
            </a:r>
          </a:p>
          <a:p>
            <a:r>
              <a:rPr lang="en-US" sz="1500" dirty="0" err="1"/>
              <a:t>Wheelabrator</a:t>
            </a:r>
            <a:r>
              <a:rPr lang="en-US" sz="1500" dirty="0"/>
              <a:t> Technologies Incorporated</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27</a:t>
            </a:fld>
            <a:endParaRPr lang="en-US" dirty="0"/>
          </a:p>
        </p:txBody>
      </p:sp>
    </p:spTree>
    <p:extLst>
      <p:ext uri="{BB962C8B-B14F-4D97-AF65-F5344CB8AC3E}">
        <p14:creationId xmlns:p14="http://schemas.microsoft.com/office/powerpoint/2010/main" val="33531510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890414" y="2"/>
            <a:ext cx="7363177"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Bridgeport Stamford LMA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28</a:t>
            </a:fld>
            <a:endParaRPr lang="en-US" dirty="0"/>
          </a:p>
        </p:txBody>
      </p:sp>
      <p:pic>
        <p:nvPicPr>
          <p:cNvPr id="4" name="Picture 3">
            <a:extLst>
              <a:ext uri="{FF2B5EF4-FFF2-40B4-BE49-F238E27FC236}">
                <a16:creationId xmlns:a16="http://schemas.microsoft.com/office/drawing/2014/main" xmlns="" id="{26210104-9FE9-4903-B746-4D489AD79E11}"/>
              </a:ext>
            </a:extLst>
          </p:cNvPr>
          <p:cNvPicPr>
            <a:picLocks noChangeAspect="1"/>
          </p:cNvPicPr>
          <p:nvPr/>
        </p:nvPicPr>
        <p:blipFill>
          <a:blip r:embed="rId2"/>
          <a:stretch>
            <a:fillRect/>
          </a:stretch>
        </p:blipFill>
        <p:spPr>
          <a:xfrm>
            <a:off x="1808988" y="1053311"/>
            <a:ext cx="4788408" cy="5148482"/>
          </a:xfrm>
          <a:prstGeom prst="rect">
            <a:avLst/>
          </a:prstGeom>
        </p:spPr>
      </p:pic>
    </p:spTree>
    <p:extLst>
      <p:ext uri="{BB962C8B-B14F-4D97-AF65-F5344CB8AC3E}">
        <p14:creationId xmlns:p14="http://schemas.microsoft.com/office/powerpoint/2010/main" val="42163865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29</a:t>
            </a:fld>
            <a:endParaRPr lang="en-US" dirty="0"/>
          </a:p>
        </p:txBody>
      </p:sp>
      <p:pic>
        <p:nvPicPr>
          <p:cNvPr id="4" name="Picture 3">
            <a:extLst>
              <a:ext uri="{FF2B5EF4-FFF2-40B4-BE49-F238E27FC236}">
                <a16:creationId xmlns:a16="http://schemas.microsoft.com/office/drawing/2014/main" xmlns="" id="{2D2F9852-9531-48BA-80C4-E40A7DBA82B7}"/>
              </a:ext>
            </a:extLst>
          </p:cNvPr>
          <p:cNvPicPr>
            <a:picLocks noChangeAspect="1"/>
          </p:cNvPicPr>
          <p:nvPr/>
        </p:nvPicPr>
        <p:blipFill>
          <a:blip r:embed="rId2"/>
          <a:stretch>
            <a:fillRect/>
          </a:stretch>
        </p:blipFill>
        <p:spPr>
          <a:xfrm>
            <a:off x="2545043" y="136523"/>
            <a:ext cx="4053914" cy="5937004"/>
          </a:xfrm>
          <a:prstGeom prst="rect">
            <a:avLst/>
          </a:prstGeom>
        </p:spPr>
      </p:pic>
    </p:spTree>
    <p:extLst>
      <p:ext uri="{BB962C8B-B14F-4D97-AF65-F5344CB8AC3E}">
        <p14:creationId xmlns:p14="http://schemas.microsoft.com/office/powerpoint/2010/main" val="4262714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55336" y="1143000"/>
            <a:ext cx="5833328" cy="1446550"/>
          </a:xfrm>
          <a:prstGeom prst="rect">
            <a:avLst/>
          </a:prstGeom>
        </p:spPr>
        <p:txBody>
          <a:bodyPr wrap="none">
            <a:spAutoFit/>
          </a:bodyPr>
          <a:lstStyle/>
          <a:p>
            <a:pPr algn="ctr"/>
            <a:r>
              <a:rPr lang="en-US" sz="4400" dirty="0"/>
              <a:t>Upcoming Release Dates</a:t>
            </a:r>
            <a:br>
              <a:rPr lang="en-US" sz="4400" dirty="0"/>
            </a:br>
            <a:endParaRPr lang="en-US" sz="4400" dirty="0"/>
          </a:p>
        </p:txBody>
      </p:sp>
      <p:sp>
        <p:nvSpPr>
          <p:cNvPr id="3" name="Rectangle 2"/>
          <p:cNvSpPr/>
          <p:nvPr/>
        </p:nvSpPr>
        <p:spPr>
          <a:xfrm>
            <a:off x="1130584" y="1521737"/>
            <a:ext cx="7251416" cy="1446550"/>
          </a:xfrm>
          <a:prstGeom prst="rect">
            <a:avLst/>
          </a:prstGeom>
        </p:spPr>
        <p:txBody>
          <a:bodyPr wrap="square">
            <a:spAutoFit/>
          </a:bodyPr>
          <a:lstStyle/>
          <a:p>
            <a:endParaRPr lang="en-US" sz="2200" dirty="0"/>
          </a:p>
          <a:p>
            <a:r>
              <a:rPr lang="en-US" sz="2200" dirty="0"/>
              <a:t/>
            </a:r>
            <a:br>
              <a:rPr lang="en-US" sz="2200" dirty="0"/>
            </a:br>
            <a:r>
              <a:rPr lang="en-US" sz="2200" dirty="0"/>
              <a:t/>
            </a:r>
            <a:br>
              <a:rPr lang="en-US" sz="2200" dirty="0"/>
            </a:br>
            <a:endParaRPr lang="en-US" sz="22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5" name="Rectangle 14"/>
          <p:cNvSpPr/>
          <p:nvPr/>
        </p:nvSpPr>
        <p:spPr>
          <a:xfrm>
            <a:off x="2286004" y="1752601"/>
            <a:ext cx="4572000" cy="4236224"/>
          </a:xfrm>
          <a:prstGeom prst="rect">
            <a:avLst/>
          </a:prstGeom>
        </p:spPr>
        <p:txBody>
          <a:bodyPr>
            <a:spAutoFit/>
          </a:bodyPr>
          <a:lstStyle/>
          <a:p>
            <a:pPr algn="ctr">
              <a:lnSpc>
                <a:spcPct val="150000"/>
              </a:lnSpc>
            </a:pPr>
            <a:r>
              <a:rPr lang="en-US" sz="1400" dirty="0"/>
              <a:t/>
            </a:r>
            <a:br>
              <a:rPr lang="en-US" sz="1400" dirty="0"/>
            </a:br>
            <a:r>
              <a:rPr lang="en-US" sz="2400" b="1" dirty="0"/>
              <a:t>Monthly Report:</a:t>
            </a:r>
            <a:r>
              <a:rPr lang="en-US" sz="2400" dirty="0"/>
              <a:t/>
            </a:r>
            <a:br>
              <a:rPr lang="en-US" sz="2400" dirty="0"/>
            </a:br>
            <a:r>
              <a:rPr lang="en-US" sz="2400" dirty="0"/>
              <a:t>Wednesday, January 27, 2020</a:t>
            </a:r>
            <a:br>
              <a:rPr lang="en-US" sz="2400" dirty="0"/>
            </a:br>
            <a:r>
              <a:rPr lang="en-US" sz="2400" dirty="0"/>
              <a:t>Wednesday, February 24, 2020</a:t>
            </a:r>
            <a:br>
              <a:rPr lang="en-US" sz="2400" dirty="0"/>
            </a:br>
            <a:r>
              <a:rPr lang="en-US" sz="2400" dirty="0"/>
              <a:t>Wednesday, 24, 2020</a:t>
            </a:r>
            <a:br>
              <a:rPr lang="en-US" sz="2400" dirty="0"/>
            </a:br>
            <a:r>
              <a:rPr lang="en-US" sz="2400" b="1" dirty="0"/>
              <a:t>Weekly New Ads Report:</a:t>
            </a:r>
            <a:br>
              <a:rPr lang="en-US" sz="2400" b="1" dirty="0"/>
            </a:br>
            <a:r>
              <a:rPr lang="en-US" sz="2400" dirty="0"/>
              <a:t>Updated every Friday</a:t>
            </a:r>
            <a:br>
              <a:rPr lang="en-US" sz="2400" dirty="0"/>
            </a:br>
            <a:r>
              <a:rPr lang="en-US" sz="2400" dirty="0"/>
              <a:t> </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3</a:t>
            </a:fld>
            <a:endParaRPr lang="en-US" dirty="0"/>
          </a:p>
        </p:txBody>
      </p:sp>
    </p:spTree>
    <p:extLst>
      <p:ext uri="{BB962C8B-B14F-4D97-AF65-F5344CB8AC3E}">
        <p14:creationId xmlns:p14="http://schemas.microsoft.com/office/powerpoint/2010/main" val="4742702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2" y="136523"/>
            <a:ext cx="7591073"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New Haven LMA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30</a:t>
            </a:fld>
            <a:endParaRPr lang="en-US" dirty="0"/>
          </a:p>
        </p:txBody>
      </p:sp>
      <p:pic>
        <p:nvPicPr>
          <p:cNvPr id="4" name="Picture 3">
            <a:extLst>
              <a:ext uri="{FF2B5EF4-FFF2-40B4-BE49-F238E27FC236}">
                <a16:creationId xmlns:a16="http://schemas.microsoft.com/office/drawing/2014/main" xmlns="" id="{006838A7-B956-477E-9787-8F334C2E9A54}"/>
              </a:ext>
            </a:extLst>
          </p:cNvPr>
          <p:cNvPicPr>
            <a:picLocks noChangeAspect="1"/>
          </p:cNvPicPr>
          <p:nvPr/>
        </p:nvPicPr>
        <p:blipFill>
          <a:blip r:embed="rId2"/>
          <a:stretch>
            <a:fillRect/>
          </a:stretch>
        </p:blipFill>
        <p:spPr>
          <a:xfrm>
            <a:off x="1115386" y="1295400"/>
            <a:ext cx="6913224" cy="4501184"/>
          </a:xfrm>
          <a:prstGeom prst="rect">
            <a:avLst/>
          </a:prstGeom>
        </p:spPr>
      </p:pic>
    </p:spTree>
    <p:extLst>
      <p:ext uri="{BB962C8B-B14F-4D97-AF65-F5344CB8AC3E}">
        <p14:creationId xmlns:p14="http://schemas.microsoft.com/office/powerpoint/2010/main" val="41599909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New Haven LMA Employers            </a:t>
            </a:r>
          </a:p>
          <a:p>
            <a:r>
              <a:rPr lang="en-US" sz="3200" dirty="0"/>
              <a:t>with the Most Job Ads</a:t>
            </a:r>
          </a:p>
        </p:txBody>
      </p:sp>
      <p:sp>
        <p:nvSpPr>
          <p:cNvPr id="14" name="Content Placeholder 2"/>
          <p:cNvSpPr txBox="1">
            <a:spLocks/>
          </p:cNvSpPr>
          <p:nvPr/>
        </p:nvSpPr>
        <p:spPr>
          <a:xfrm>
            <a:off x="1295400" y="1066800"/>
            <a:ext cx="3276600" cy="4000451"/>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500" dirty="0"/>
              <a:t>Anthem Blue Cross</a:t>
            </a:r>
          </a:p>
          <a:p>
            <a:r>
              <a:rPr lang="en-US" sz="1500" dirty="0"/>
              <a:t>Yale University</a:t>
            </a:r>
          </a:p>
          <a:p>
            <a:r>
              <a:rPr lang="en-US" sz="1500" dirty="0"/>
              <a:t>Yale-New Haven Health System</a:t>
            </a:r>
          </a:p>
          <a:p>
            <a:r>
              <a:rPr lang="en-US" sz="1500" dirty="0"/>
              <a:t>Hartford Healthcare</a:t>
            </a:r>
          </a:p>
          <a:p>
            <a:r>
              <a:rPr lang="en-US" sz="1500" dirty="0"/>
              <a:t>Boston Market</a:t>
            </a:r>
          </a:p>
          <a:p>
            <a:r>
              <a:rPr lang="en-US" sz="1500" dirty="0"/>
              <a:t>United Parcel Service Incorporated</a:t>
            </a:r>
          </a:p>
          <a:p>
            <a:r>
              <a:rPr lang="en-US" sz="1500" dirty="0"/>
              <a:t>Walgreens Boots Alliance Inc</a:t>
            </a:r>
          </a:p>
          <a:p>
            <a:r>
              <a:rPr lang="en-US" sz="1500" dirty="0"/>
              <a:t>Genesis Healthcare Corporation</a:t>
            </a:r>
          </a:p>
          <a:p>
            <a:r>
              <a:rPr lang="en-US" sz="1500" dirty="0"/>
              <a:t>Quest Diagnostics Incorporated</a:t>
            </a:r>
          </a:p>
          <a:p>
            <a:r>
              <a:rPr lang="en-US" sz="1500" dirty="0"/>
              <a:t>University of New Haven</a:t>
            </a:r>
          </a:p>
          <a:p>
            <a:r>
              <a:rPr lang="en-US" sz="1500" dirty="0"/>
              <a:t>UnitedHealth Group</a:t>
            </a:r>
          </a:p>
          <a:p>
            <a:r>
              <a:rPr lang="en-US" sz="1500" dirty="0"/>
              <a:t>Department of Veterans Affairs</a:t>
            </a:r>
          </a:p>
          <a:p>
            <a:r>
              <a:rPr lang="en-US" sz="1500" dirty="0"/>
              <a:t>Southern Connecticut State University</a:t>
            </a:r>
          </a:p>
          <a:p>
            <a:r>
              <a:rPr lang="en-US" sz="1500" dirty="0"/>
              <a:t>Petco</a:t>
            </a:r>
          </a:p>
          <a:p>
            <a:r>
              <a:rPr lang="en-US" sz="1500" dirty="0"/>
              <a:t>Intuit</a:t>
            </a:r>
          </a:p>
          <a:p>
            <a:r>
              <a:rPr lang="en-US" sz="1500" dirty="0"/>
              <a:t>Avangrid, Inc</a:t>
            </a:r>
          </a:p>
          <a:p>
            <a:r>
              <a:rPr lang="en-US" sz="1500" dirty="0"/>
              <a:t>Quinnipiac University</a:t>
            </a:r>
          </a:p>
          <a:p>
            <a:r>
              <a:rPr lang="en-US" sz="1500" dirty="0"/>
              <a:t>CVS Health</a:t>
            </a:r>
          </a:p>
        </p:txBody>
      </p:sp>
      <p:sp>
        <p:nvSpPr>
          <p:cNvPr id="15" name="Content Placeholder 3"/>
          <p:cNvSpPr txBox="1">
            <a:spLocks/>
          </p:cNvSpPr>
          <p:nvPr/>
        </p:nvSpPr>
        <p:spPr>
          <a:xfrm>
            <a:off x="4778021" y="1064172"/>
            <a:ext cx="3657600" cy="526135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500" dirty="0"/>
              <a:t>Amazon</a:t>
            </a:r>
          </a:p>
          <a:p>
            <a:r>
              <a:rPr lang="en-US" sz="1500" dirty="0"/>
              <a:t>Alexion Pharmaceuticals</a:t>
            </a:r>
          </a:p>
          <a:p>
            <a:r>
              <a:rPr lang="en-US" sz="1500" dirty="0"/>
              <a:t>BJ's Wholesale Club, Inc.</a:t>
            </a:r>
          </a:p>
          <a:p>
            <a:r>
              <a:rPr lang="en-US" sz="1500" dirty="0"/>
              <a:t>The Home Depot Incorporated</a:t>
            </a:r>
          </a:p>
          <a:p>
            <a:r>
              <a:rPr lang="en-US" sz="1500" dirty="0"/>
              <a:t>Lowe's Companies, Inc</a:t>
            </a:r>
          </a:p>
          <a:p>
            <a:r>
              <a:rPr lang="en-US" sz="1500" dirty="0"/>
              <a:t>Gaylord Specialty Healthcare</a:t>
            </a:r>
          </a:p>
          <a:p>
            <a:r>
              <a:rPr lang="en-US" sz="1500" dirty="0"/>
              <a:t>Nomad Health</a:t>
            </a:r>
          </a:p>
          <a:p>
            <a:r>
              <a:rPr lang="en-US" sz="1500" dirty="0"/>
              <a:t>Advance Auto Parts Incorporated</a:t>
            </a:r>
          </a:p>
          <a:p>
            <a:r>
              <a:rPr lang="en-US" sz="1500" dirty="0" err="1"/>
              <a:t>Masonicare</a:t>
            </a:r>
            <a:r>
              <a:rPr lang="en-US" sz="1500" dirty="0"/>
              <a:t> Corporation</a:t>
            </a:r>
          </a:p>
          <a:p>
            <a:r>
              <a:rPr lang="en-US" sz="1500" dirty="0"/>
              <a:t>Allied Universal</a:t>
            </a:r>
          </a:p>
          <a:p>
            <a:r>
              <a:rPr lang="en-US" sz="1500" dirty="0"/>
              <a:t>Burns &amp; McDonnell</a:t>
            </a:r>
          </a:p>
          <a:p>
            <a:r>
              <a:rPr lang="en-US" sz="1500" dirty="0"/>
              <a:t>Fair Haven Community Health Care</a:t>
            </a:r>
          </a:p>
          <a:p>
            <a:r>
              <a:rPr lang="en-US" sz="1500" dirty="0" err="1"/>
              <a:t>Vna</a:t>
            </a:r>
            <a:r>
              <a:rPr lang="en-US" sz="1500" dirty="0"/>
              <a:t> Community Healthcare</a:t>
            </a:r>
          </a:p>
          <a:p>
            <a:r>
              <a:rPr lang="en-US" sz="1500" dirty="0"/>
              <a:t>State of Connecticut</a:t>
            </a:r>
          </a:p>
          <a:p>
            <a:r>
              <a:rPr lang="en-US" sz="1500" dirty="0"/>
              <a:t>H&amp;R Block</a:t>
            </a:r>
          </a:p>
          <a:p>
            <a:r>
              <a:rPr lang="en-US" sz="1500" dirty="0"/>
              <a:t>Sanofi Aventis</a:t>
            </a:r>
          </a:p>
          <a:p>
            <a:r>
              <a:rPr lang="en-US" sz="1500" dirty="0"/>
              <a:t>Compass Group North America</a:t>
            </a:r>
          </a:p>
          <a:p>
            <a:r>
              <a:rPr lang="en-US" sz="1500" dirty="0"/>
              <a:t>Medtronic</a:t>
            </a:r>
          </a:p>
          <a:p>
            <a:r>
              <a:rPr lang="en-US" sz="1500" dirty="0"/>
              <a:t>Target</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31</a:t>
            </a:fld>
            <a:endParaRPr lang="en-US" dirty="0">
              <a:solidFill>
                <a:schemeClr val="tx2"/>
              </a:solidFill>
            </a:endParaRPr>
          </a:p>
        </p:txBody>
      </p:sp>
    </p:spTree>
    <p:extLst>
      <p:ext uri="{BB962C8B-B14F-4D97-AF65-F5344CB8AC3E}">
        <p14:creationId xmlns:p14="http://schemas.microsoft.com/office/powerpoint/2010/main" val="23321356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10843"/>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New Haven LMA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32</a:t>
            </a:fld>
            <a:endParaRPr lang="en-US" dirty="0">
              <a:solidFill>
                <a:schemeClr val="tx2"/>
              </a:solidFill>
            </a:endParaRPr>
          </a:p>
        </p:txBody>
      </p:sp>
      <p:pic>
        <p:nvPicPr>
          <p:cNvPr id="3" name="Picture 2">
            <a:extLst>
              <a:ext uri="{FF2B5EF4-FFF2-40B4-BE49-F238E27FC236}">
                <a16:creationId xmlns:a16="http://schemas.microsoft.com/office/drawing/2014/main" xmlns="" id="{B4C46592-E650-423F-B126-4154953B6B20}"/>
              </a:ext>
            </a:extLst>
          </p:cNvPr>
          <p:cNvPicPr>
            <a:picLocks noChangeAspect="1"/>
          </p:cNvPicPr>
          <p:nvPr/>
        </p:nvPicPr>
        <p:blipFill>
          <a:blip r:embed="rId2"/>
          <a:stretch>
            <a:fillRect/>
          </a:stretch>
        </p:blipFill>
        <p:spPr>
          <a:xfrm>
            <a:off x="2067339" y="1172149"/>
            <a:ext cx="5009322" cy="5001370"/>
          </a:xfrm>
          <a:prstGeom prst="rect">
            <a:avLst/>
          </a:prstGeom>
        </p:spPr>
      </p:pic>
    </p:spTree>
    <p:extLst>
      <p:ext uri="{BB962C8B-B14F-4D97-AF65-F5344CB8AC3E}">
        <p14:creationId xmlns:p14="http://schemas.microsoft.com/office/powerpoint/2010/main" val="1562982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33</a:t>
            </a:fld>
            <a:endParaRPr lang="en-US" dirty="0"/>
          </a:p>
        </p:txBody>
      </p:sp>
      <p:pic>
        <p:nvPicPr>
          <p:cNvPr id="4" name="Picture 3">
            <a:extLst>
              <a:ext uri="{FF2B5EF4-FFF2-40B4-BE49-F238E27FC236}">
                <a16:creationId xmlns:a16="http://schemas.microsoft.com/office/drawing/2014/main" xmlns="" id="{A1E96346-0824-45E3-ADEF-5F5335683402}"/>
              </a:ext>
            </a:extLst>
          </p:cNvPr>
          <p:cNvPicPr>
            <a:picLocks noChangeAspect="1"/>
          </p:cNvPicPr>
          <p:nvPr/>
        </p:nvPicPr>
        <p:blipFill>
          <a:blip r:embed="rId2"/>
          <a:stretch>
            <a:fillRect/>
          </a:stretch>
        </p:blipFill>
        <p:spPr>
          <a:xfrm>
            <a:off x="2476500" y="168760"/>
            <a:ext cx="4191000" cy="6137769"/>
          </a:xfrm>
          <a:prstGeom prst="rect">
            <a:avLst/>
          </a:prstGeom>
        </p:spPr>
      </p:pic>
    </p:spTree>
    <p:extLst>
      <p:ext uri="{BB962C8B-B14F-4D97-AF65-F5344CB8AC3E}">
        <p14:creationId xmlns:p14="http://schemas.microsoft.com/office/powerpoint/2010/main" val="5799925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3" y="1"/>
            <a:ext cx="7591073" cy="9906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New London LMA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34</a:t>
            </a:fld>
            <a:endParaRPr lang="en-US" dirty="0"/>
          </a:p>
        </p:txBody>
      </p:sp>
      <p:pic>
        <p:nvPicPr>
          <p:cNvPr id="3" name="Picture 2">
            <a:extLst>
              <a:ext uri="{FF2B5EF4-FFF2-40B4-BE49-F238E27FC236}">
                <a16:creationId xmlns:a16="http://schemas.microsoft.com/office/drawing/2014/main" xmlns="" id="{132CB2E2-C443-4228-AE9C-C2BBB1B0E5D7}"/>
              </a:ext>
            </a:extLst>
          </p:cNvPr>
          <p:cNvPicPr>
            <a:picLocks noChangeAspect="1"/>
          </p:cNvPicPr>
          <p:nvPr/>
        </p:nvPicPr>
        <p:blipFill>
          <a:blip r:embed="rId2"/>
          <a:stretch>
            <a:fillRect/>
          </a:stretch>
        </p:blipFill>
        <p:spPr>
          <a:xfrm>
            <a:off x="1202253" y="777133"/>
            <a:ext cx="6001877" cy="5509367"/>
          </a:xfrm>
          <a:prstGeom prst="rect">
            <a:avLst/>
          </a:prstGeom>
        </p:spPr>
      </p:pic>
    </p:spTree>
    <p:extLst>
      <p:ext uri="{BB962C8B-B14F-4D97-AF65-F5344CB8AC3E}">
        <p14:creationId xmlns:p14="http://schemas.microsoft.com/office/powerpoint/2010/main" val="7889712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8739" y="-76200"/>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New London LMA Employers            </a:t>
            </a:r>
          </a:p>
          <a:p>
            <a:r>
              <a:rPr lang="en-US" sz="3200" dirty="0"/>
              <a:t>with the Most Job Ads</a:t>
            </a:r>
          </a:p>
        </p:txBody>
      </p:sp>
      <p:sp>
        <p:nvSpPr>
          <p:cNvPr id="14" name="Content Placeholder 2"/>
          <p:cNvSpPr txBox="1">
            <a:spLocks/>
          </p:cNvSpPr>
          <p:nvPr/>
        </p:nvSpPr>
        <p:spPr>
          <a:xfrm>
            <a:off x="685801" y="1126285"/>
            <a:ext cx="4184718" cy="3848051"/>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500" dirty="0"/>
              <a:t>General Dynamics</a:t>
            </a:r>
          </a:p>
          <a:p>
            <a:r>
              <a:rPr lang="en-US" sz="1500" dirty="0"/>
              <a:t>Mohegan Sun, Inc</a:t>
            </a:r>
          </a:p>
          <a:p>
            <a:r>
              <a:rPr lang="en-US" sz="1500" dirty="0"/>
              <a:t>Yale-New Haven Health System</a:t>
            </a:r>
          </a:p>
          <a:p>
            <a:r>
              <a:rPr lang="en-US" sz="1500" dirty="0"/>
              <a:t>State of Connecticut</a:t>
            </a:r>
          </a:p>
          <a:p>
            <a:r>
              <a:rPr lang="en-US" sz="1500" dirty="0"/>
              <a:t>United Parcel Service Incorporated</a:t>
            </a:r>
          </a:p>
          <a:p>
            <a:r>
              <a:rPr lang="en-US" sz="1500" dirty="0"/>
              <a:t>BJ's Wholesale Club, Inc.</a:t>
            </a:r>
          </a:p>
          <a:p>
            <a:r>
              <a:rPr lang="en-US" sz="1500" dirty="0" err="1"/>
              <a:t>Masonicare</a:t>
            </a:r>
            <a:r>
              <a:rPr lang="en-US" sz="1500" dirty="0"/>
              <a:t> Corporation</a:t>
            </a:r>
          </a:p>
          <a:p>
            <a:r>
              <a:rPr lang="en-US" sz="1500" dirty="0"/>
              <a:t>Backus Hospital</a:t>
            </a:r>
          </a:p>
          <a:p>
            <a:r>
              <a:rPr lang="en-US" sz="1500" dirty="0"/>
              <a:t>Thames Valley Council For Community Action</a:t>
            </a:r>
          </a:p>
          <a:p>
            <a:r>
              <a:rPr lang="en-US" sz="1500" dirty="0"/>
              <a:t>Atria Senior Living</a:t>
            </a:r>
          </a:p>
          <a:p>
            <a:r>
              <a:rPr lang="en-US" sz="1500" dirty="0"/>
              <a:t>Utilities Service</a:t>
            </a:r>
          </a:p>
          <a:p>
            <a:r>
              <a:rPr lang="en-US" sz="1500" dirty="0"/>
              <a:t>Petco</a:t>
            </a:r>
          </a:p>
          <a:p>
            <a:r>
              <a:rPr lang="en-US" sz="1500" dirty="0"/>
              <a:t>Advantage Sales &amp; Marketing</a:t>
            </a:r>
          </a:p>
          <a:p>
            <a:r>
              <a:rPr lang="en-US" sz="1500" dirty="0"/>
              <a:t>Reliance Health Group</a:t>
            </a:r>
          </a:p>
          <a:p>
            <a:r>
              <a:rPr lang="en-US" sz="1500" dirty="0" err="1"/>
              <a:t>Tvcca</a:t>
            </a:r>
            <a:endParaRPr lang="en-US" sz="1500" dirty="0"/>
          </a:p>
          <a:p>
            <a:r>
              <a:rPr lang="en-US" sz="1500" dirty="0"/>
              <a:t>Bob's Discount Furniture</a:t>
            </a:r>
          </a:p>
          <a:p>
            <a:r>
              <a:rPr lang="en-US" sz="1500" dirty="0"/>
              <a:t>Dominion Energy Incorporated</a:t>
            </a:r>
          </a:p>
          <a:p>
            <a:r>
              <a:rPr lang="en-US" sz="1500" dirty="0"/>
              <a:t>Kohl's</a:t>
            </a:r>
          </a:p>
          <a:p>
            <a:r>
              <a:rPr lang="en-US" sz="1500" dirty="0" err="1"/>
              <a:t>Sonalysts</a:t>
            </a:r>
            <a:r>
              <a:rPr lang="en-US" sz="1500" dirty="0"/>
              <a:t> Incorporated</a:t>
            </a:r>
          </a:p>
        </p:txBody>
      </p:sp>
      <p:sp>
        <p:nvSpPr>
          <p:cNvPr id="15" name="Content Placeholder 3"/>
          <p:cNvSpPr txBox="1">
            <a:spLocks/>
          </p:cNvSpPr>
          <p:nvPr/>
        </p:nvSpPr>
        <p:spPr>
          <a:xfrm>
            <a:off x="4586926" y="1126284"/>
            <a:ext cx="3947473" cy="3848051"/>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500" dirty="0"/>
              <a:t>Pfizer</a:t>
            </a:r>
          </a:p>
          <a:p>
            <a:r>
              <a:rPr lang="en-US" sz="1500" dirty="0"/>
              <a:t>Lowe's Companies, Inc</a:t>
            </a:r>
          </a:p>
          <a:p>
            <a:r>
              <a:rPr lang="en-US" sz="1500" dirty="0"/>
              <a:t>Mohegan Sun</a:t>
            </a:r>
          </a:p>
          <a:p>
            <a:r>
              <a:rPr lang="en-US" sz="1500" dirty="0"/>
              <a:t>The Home Depot Incorporated</a:t>
            </a:r>
          </a:p>
          <a:p>
            <a:r>
              <a:rPr lang="en-US" sz="1500" dirty="0"/>
              <a:t>Care At Home</a:t>
            </a:r>
          </a:p>
          <a:p>
            <a:r>
              <a:rPr lang="en-US" sz="1500" dirty="0"/>
              <a:t>Norwich Public Schools</a:t>
            </a:r>
          </a:p>
          <a:p>
            <a:r>
              <a:rPr lang="en-US" sz="1500" dirty="0"/>
              <a:t>Genesis Healthcare Corporation</a:t>
            </a:r>
          </a:p>
          <a:p>
            <a:r>
              <a:rPr lang="en-US" sz="1500" dirty="0" err="1"/>
              <a:t>Aveanna</a:t>
            </a:r>
            <a:endParaRPr lang="en-US" sz="1500" dirty="0"/>
          </a:p>
          <a:p>
            <a:r>
              <a:rPr lang="en-US" sz="1500" dirty="0"/>
              <a:t>Compass Group North America</a:t>
            </a:r>
          </a:p>
          <a:p>
            <a:r>
              <a:rPr lang="en-US" sz="1500" dirty="0"/>
              <a:t>Aldi</a:t>
            </a:r>
          </a:p>
          <a:p>
            <a:r>
              <a:rPr lang="en-US" sz="1500" dirty="0"/>
              <a:t>UnitedHealth Group</a:t>
            </a:r>
          </a:p>
          <a:p>
            <a:r>
              <a:rPr lang="en-US" sz="1500" dirty="0"/>
              <a:t>Groton Public Schools</a:t>
            </a:r>
          </a:p>
          <a:p>
            <a:r>
              <a:rPr lang="en-US" sz="1500" dirty="0"/>
              <a:t>Intuit</a:t>
            </a:r>
          </a:p>
          <a:p>
            <a:r>
              <a:rPr lang="en-US" sz="1500" dirty="0"/>
              <a:t>Staples</a:t>
            </a:r>
          </a:p>
          <a:p>
            <a:r>
              <a:rPr lang="en-US" sz="1500" dirty="0"/>
              <a:t>Asplundh Tree Expert Company</a:t>
            </a:r>
          </a:p>
          <a:p>
            <a:r>
              <a:rPr lang="en-US" sz="1500" dirty="0"/>
              <a:t>Target</a:t>
            </a:r>
          </a:p>
          <a:p>
            <a:r>
              <a:rPr lang="en-US" sz="1500" dirty="0"/>
              <a:t>United Community Family Services Incorporated</a:t>
            </a:r>
          </a:p>
          <a:p>
            <a:r>
              <a:rPr lang="en-US" sz="1500" dirty="0"/>
              <a:t>Dish Network</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35</a:t>
            </a:fld>
            <a:endParaRPr lang="en-US" dirty="0"/>
          </a:p>
        </p:txBody>
      </p:sp>
    </p:spTree>
    <p:extLst>
      <p:ext uri="{BB962C8B-B14F-4D97-AF65-F5344CB8AC3E}">
        <p14:creationId xmlns:p14="http://schemas.microsoft.com/office/powerpoint/2010/main" val="23321356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New London LMA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36</a:t>
            </a:fld>
            <a:endParaRPr lang="en-US" dirty="0"/>
          </a:p>
        </p:txBody>
      </p:sp>
      <p:pic>
        <p:nvPicPr>
          <p:cNvPr id="4" name="Picture 3">
            <a:extLst>
              <a:ext uri="{FF2B5EF4-FFF2-40B4-BE49-F238E27FC236}">
                <a16:creationId xmlns:a16="http://schemas.microsoft.com/office/drawing/2014/main" xmlns="" id="{0EC9BBAB-930D-4221-B4C2-F68CD2277F0A}"/>
              </a:ext>
            </a:extLst>
          </p:cNvPr>
          <p:cNvPicPr>
            <a:picLocks noChangeAspect="1"/>
          </p:cNvPicPr>
          <p:nvPr/>
        </p:nvPicPr>
        <p:blipFill>
          <a:blip r:embed="rId2"/>
          <a:stretch>
            <a:fillRect/>
          </a:stretch>
        </p:blipFill>
        <p:spPr>
          <a:xfrm>
            <a:off x="2246208" y="1167567"/>
            <a:ext cx="4651584" cy="5001369"/>
          </a:xfrm>
          <a:prstGeom prst="rect">
            <a:avLst/>
          </a:prstGeom>
        </p:spPr>
      </p:pic>
    </p:spTree>
    <p:extLst>
      <p:ext uri="{BB962C8B-B14F-4D97-AF65-F5344CB8AC3E}">
        <p14:creationId xmlns:p14="http://schemas.microsoft.com/office/powerpoint/2010/main" val="1562982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37</a:t>
            </a:fld>
            <a:endParaRPr lang="en-US" dirty="0"/>
          </a:p>
        </p:txBody>
      </p:sp>
      <p:pic>
        <p:nvPicPr>
          <p:cNvPr id="3" name="Picture 2">
            <a:extLst>
              <a:ext uri="{FF2B5EF4-FFF2-40B4-BE49-F238E27FC236}">
                <a16:creationId xmlns:a16="http://schemas.microsoft.com/office/drawing/2014/main" xmlns="" id="{D4BD2FB4-10DF-4EED-902E-4347BE4E7E82}"/>
              </a:ext>
            </a:extLst>
          </p:cNvPr>
          <p:cNvPicPr>
            <a:picLocks noChangeAspect="1"/>
          </p:cNvPicPr>
          <p:nvPr/>
        </p:nvPicPr>
        <p:blipFill>
          <a:blip r:embed="rId2"/>
          <a:stretch>
            <a:fillRect/>
          </a:stretch>
        </p:blipFill>
        <p:spPr>
          <a:xfrm>
            <a:off x="2264048" y="69115"/>
            <a:ext cx="4615903" cy="6221483"/>
          </a:xfrm>
          <a:prstGeom prst="rect">
            <a:avLst/>
          </a:prstGeom>
        </p:spPr>
      </p:pic>
    </p:spTree>
    <p:extLst>
      <p:ext uri="{BB962C8B-B14F-4D97-AF65-F5344CB8AC3E}">
        <p14:creationId xmlns:p14="http://schemas.microsoft.com/office/powerpoint/2010/main" val="37631668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6" y="2"/>
            <a:ext cx="7591073"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Danbury LMA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38</a:t>
            </a:fld>
            <a:endParaRPr lang="en-US" dirty="0"/>
          </a:p>
        </p:txBody>
      </p:sp>
      <p:pic>
        <p:nvPicPr>
          <p:cNvPr id="3" name="Picture 2">
            <a:extLst>
              <a:ext uri="{FF2B5EF4-FFF2-40B4-BE49-F238E27FC236}">
                <a16:creationId xmlns:a16="http://schemas.microsoft.com/office/drawing/2014/main" xmlns="" id="{5B2675C7-1EB9-4B67-98B2-C0DF94D4971B}"/>
              </a:ext>
            </a:extLst>
          </p:cNvPr>
          <p:cNvPicPr>
            <a:picLocks noChangeAspect="1"/>
          </p:cNvPicPr>
          <p:nvPr/>
        </p:nvPicPr>
        <p:blipFill>
          <a:blip r:embed="rId2"/>
          <a:stretch>
            <a:fillRect/>
          </a:stretch>
        </p:blipFill>
        <p:spPr>
          <a:xfrm>
            <a:off x="2641092" y="1524000"/>
            <a:ext cx="3124200" cy="2914135"/>
          </a:xfrm>
          <a:prstGeom prst="rect">
            <a:avLst/>
          </a:prstGeom>
        </p:spPr>
      </p:pic>
    </p:spTree>
    <p:extLst>
      <p:ext uri="{BB962C8B-B14F-4D97-AF65-F5344CB8AC3E}">
        <p14:creationId xmlns:p14="http://schemas.microsoft.com/office/powerpoint/2010/main" val="29762915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Danbury LMA Employers            </a:t>
            </a:r>
          </a:p>
          <a:p>
            <a:r>
              <a:rPr lang="en-US" sz="3200" dirty="0"/>
              <a:t>with the Most Job Ads</a:t>
            </a:r>
          </a:p>
        </p:txBody>
      </p:sp>
      <p:sp>
        <p:nvSpPr>
          <p:cNvPr id="14" name="Content Placeholder 2"/>
          <p:cNvSpPr txBox="1">
            <a:spLocks/>
          </p:cNvSpPr>
          <p:nvPr/>
        </p:nvSpPr>
        <p:spPr>
          <a:xfrm>
            <a:off x="891819" y="1143000"/>
            <a:ext cx="3657600" cy="514350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500" dirty="0"/>
              <a:t>BJ's Wholesale Club, Inc.</a:t>
            </a:r>
          </a:p>
          <a:p>
            <a:r>
              <a:rPr lang="en-US" sz="1500" dirty="0"/>
              <a:t>Macy's</a:t>
            </a:r>
          </a:p>
          <a:p>
            <a:r>
              <a:rPr lang="en-US" sz="1500" dirty="0"/>
              <a:t>Petco</a:t>
            </a:r>
          </a:p>
          <a:p>
            <a:r>
              <a:rPr lang="en-US" sz="1500" dirty="0"/>
              <a:t>The Home Depot Incorporated</a:t>
            </a:r>
          </a:p>
          <a:p>
            <a:r>
              <a:rPr lang="en-US" sz="1500" dirty="0"/>
              <a:t>Western Connecticut Health Network</a:t>
            </a:r>
          </a:p>
          <a:p>
            <a:r>
              <a:rPr lang="en-US" sz="1500" dirty="0"/>
              <a:t>UnitedHealth Group</a:t>
            </a:r>
          </a:p>
          <a:p>
            <a:r>
              <a:rPr lang="en-US" sz="1500" dirty="0"/>
              <a:t>Genesis Healthcare Corporation</a:t>
            </a:r>
          </a:p>
          <a:p>
            <a:r>
              <a:rPr lang="en-US" sz="1500" dirty="0"/>
              <a:t>Danbury Public Schools</a:t>
            </a:r>
          </a:p>
          <a:p>
            <a:r>
              <a:rPr lang="en-US" sz="1500" dirty="0" err="1"/>
              <a:t>Iqvia</a:t>
            </a:r>
            <a:endParaRPr lang="en-US" sz="1500" dirty="0"/>
          </a:p>
          <a:p>
            <a:r>
              <a:rPr lang="en-US" sz="1500" dirty="0"/>
              <a:t>Intuit</a:t>
            </a:r>
          </a:p>
          <a:p>
            <a:r>
              <a:rPr lang="en-US" sz="1500" dirty="0"/>
              <a:t>CVS Health</a:t>
            </a:r>
          </a:p>
          <a:p>
            <a:r>
              <a:rPr lang="en-US" sz="1500" dirty="0"/>
              <a:t>Staples</a:t>
            </a:r>
          </a:p>
          <a:p>
            <a:r>
              <a:rPr lang="en-US" sz="1500" dirty="0"/>
              <a:t>Bureau of Prisons</a:t>
            </a:r>
          </a:p>
          <a:p>
            <a:r>
              <a:rPr lang="en-US" sz="1500" dirty="0"/>
              <a:t>Maplewood At Stony Hill, </a:t>
            </a:r>
            <a:r>
              <a:rPr lang="en-US" sz="1500" dirty="0" err="1"/>
              <a:t>Llc</a:t>
            </a:r>
            <a:endParaRPr lang="en-US" sz="1500" dirty="0"/>
          </a:p>
          <a:p>
            <a:r>
              <a:rPr lang="en-US" sz="1500" dirty="0"/>
              <a:t>Olive Garden</a:t>
            </a:r>
          </a:p>
          <a:p>
            <a:r>
              <a:rPr lang="en-US" sz="1500" dirty="0"/>
              <a:t>Amazon</a:t>
            </a:r>
          </a:p>
          <a:p>
            <a:r>
              <a:rPr lang="en-US" sz="1500" dirty="0" err="1"/>
              <a:t>Entegris</a:t>
            </a:r>
            <a:r>
              <a:rPr lang="en-US" sz="1500" dirty="0"/>
              <a:t> Incorporated</a:t>
            </a:r>
          </a:p>
          <a:p>
            <a:r>
              <a:rPr lang="en-US" sz="1500" dirty="0"/>
              <a:t>Realogy Franchise Group LLC</a:t>
            </a:r>
          </a:p>
          <a:p>
            <a:r>
              <a:rPr lang="en-US" sz="1500" dirty="0"/>
              <a:t>Sodexo</a:t>
            </a:r>
          </a:p>
        </p:txBody>
      </p:sp>
      <p:sp>
        <p:nvSpPr>
          <p:cNvPr id="15" name="Content Placeholder 3"/>
          <p:cNvSpPr txBox="1">
            <a:spLocks/>
          </p:cNvSpPr>
          <p:nvPr/>
        </p:nvSpPr>
        <p:spPr>
          <a:xfrm>
            <a:off x="4572004" y="1143000"/>
            <a:ext cx="3886196" cy="521335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500" dirty="0"/>
              <a:t>Lowe's Companies, Inc</a:t>
            </a:r>
          </a:p>
          <a:p>
            <a:r>
              <a:rPr lang="en-US" sz="1500" dirty="0"/>
              <a:t>Boston Market</a:t>
            </a:r>
          </a:p>
          <a:p>
            <a:r>
              <a:rPr lang="en-US" sz="1500" dirty="0"/>
              <a:t>Whole Foods Market, Inc.</a:t>
            </a:r>
          </a:p>
          <a:p>
            <a:r>
              <a:rPr lang="en-US" sz="1500" dirty="0"/>
              <a:t>United Parcel Service Incorporated</a:t>
            </a:r>
          </a:p>
          <a:p>
            <a:r>
              <a:rPr lang="en-US" sz="1500" dirty="0"/>
              <a:t>Compass Group North America</a:t>
            </a:r>
          </a:p>
          <a:p>
            <a:r>
              <a:rPr lang="en-US" sz="1500" dirty="0"/>
              <a:t>Advantage Sales &amp; Marketing</a:t>
            </a:r>
          </a:p>
          <a:p>
            <a:r>
              <a:rPr lang="en-US" sz="1500" dirty="0"/>
              <a:t>Apple Inc.</a:t>
            </a:r>
          </a:p>
          <a:p>
            <a:r>
              <a:rPr lang="en-US" sz="1500" dirty="0" err="1"/>
              <a:t>Cds</a:t>
            </a:r>
            <a:r>
              <a:rPr lang="en-US" sz="1500" dirty="0"/>
              <a:t> Corporate</a:t>
            </a:r>
          </a:p>
          <a:p>
            <a:r>
              <a:rPr lang="en-US" sz="1500" dirty="0"/>
              <a:t>Kohl's</a:t>
            </a:r>
          </a:p>
          <a:p>
            <a:r>
              <a:rPr lang="en-US" sz="1500" dirty="0"/>
              <a:t>Aldi</a:t>
            </a:r>
          </a:p>
          <a:p>
            <a:r>
              <a:rPr lang="en-US" sz="1500" dirty="0"/>
              <a:t>LHC Group</a:t>
            </a:r>
          </a:p>
          <a:p>
            <a:r>
              <a:rPr lang="en-US" sz="1500" dirty="0"/>
              <a:t>Target</a:t>
            </a:r>
          </a:p>
          <a:p>
            <a:r>
              <a:rPr lang="en-US" sz="1500" dirty="0"/>
              <a:t>Chrysler</a:t>
            </a:r>
          </a:p>
          <a:p>
            <a:r>
              <a:rPr lang="en-US" sz="1500" dirty="0"/>
              <a:t>National Vision Incorporated</a:t>
            </a:r>
          </a:p>
          <a:p>
            <a:r>
              <a:rPr lang="en-US" sz="1500" dirty="0"/>
              <a:t>Select Medical</a:t>
            </a:r>
          </a:p>
          <a:p>
            <a:r>
              <a:rPr lang="en-US" sz="1500" dirty="0"/>
              <a:t>Chick-fil-A</a:t>
            </a:r>
          </a:p>
          <a:p>
            <a:r>
              <a:rPr lang="en-US" sz="1500" dirty="0"/>
              <a:t>Gap Inc.</a:t>
            </a:r>
          </a:p>
          <a:p>
            <a:r>
              <a:rPr lang="en-US" sz="1500" dirty="0"/>
              <a:t>Regional Hospice Of Western Connecticut</a:t>
            </a:r>
          </a:p>
          <a:p>
            <a:r>
              <a:rPr lang="en-US" sz="1500" dirty="0"/>
              <a:t>TJX Companies, Inc.</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39</a:t>
            </a:fld>
            <a:endParaRPr lang="en-US" dirty="0"/>
          </a:p>
        </p:txBody>
      </p:sp>
    </p:spTree>
    <p:extLst>
      <p:ext uri="{BB962C8B-B14F-4D97-AF65-F5344CB8AC3E}">
        <p14:creationId xmlns:p14="http://schemas.microsoft.com/office/powerpoint/2010/main" val="3054105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0374" y="155020"/>
            <a:ext cx="8223251" cy="769441"/>
          </a:xfrm>
          <a:prstGeom prst="rect">
            <a:avLst/>
          </a:prstGeom>
        </p:spPr>
        <p:txBody>
          <a:bodyPr wrap="square">
            <a:spAutoFit/>
          </a:bodyPr>
          <a:lstStyle/>
          <a:p>
            <a:pPr algn="ctr"/>
            <a:r>
              <a:rPr lang="en-US" sz="4400" dirty="0"/>
              <a:t>Covid-19 and HWOL</a:t>
            </a:r>
          </a:p>
        </p:txBody>
      </p:sp>
      <p:sp>
        <p:nvSpPr>
          <p:cNvPr id="3" name="Rectangle 2"/>
          <p:cNvSpPr/>
          <p:nvPr/>
        </p:nvSpPr>
        <p:spPr>
          <a:xfrm>
            <a:off x="533400" y="1521738"/>
            <a:ext cx="8077200" cy="3477875"/>
          </a:xfrm>
          <a:prstGeom prst="rect">
            <a:avLst/>
          </a:prstGeom>
        </p:spPr>
        <p:txBody>
          <a:bodyPr wrap="square">
            <a:spAutoFit/>
          </a:bodyPr>
          <a:lstStyle/>
          <a:p>
            <a:r>
              <a:rPr lang="en-US" sz="2200" dirty="0"/>
              <a:t>In recent months, the pandemic Coronavirus (Covid-19) has caused significant social and economic implications throughout the world.</a:t>
            </a:r>
            <a:br>
              <a:rPr lang="en-US" sz="2200" dirty="0"/>
            </a:br>
            <a:r>
              <a:rPr lang="en-US" sz="2200" dirty="0"/>
              <a:t/>
            </a:r>
            <a:br>
              <a:rPr lang="en-US" sz="2200" dirty="0"/>
            </a:br>
            <a:r>
              <a:rPr lang="en-US" sz="2200" dirty="0"/>
              <a:t>This monthly HWOL report includes additional info to illustrate how Covid-19 has impacted Connecticut in the short term and highlights recent job postings in the weeks since the virus disrupted both the economy and labor markets.</a:t>
            </a:r>
            <a:br>
              <a:rPr lang="en-US" sz="2200" dirty="0"/>
            </a:br>
            <a:r>
              <a:rPr lang="en-US" sz="2200" dirty="0"/>
              <a:t/>
            </a:r>
            <a:br>
              <a:rPr lang="en-US" sz="2200" dirty="0"/>
            </a:br>
            <a:r>
              <a:rPr lang="en-US" sz="2200" dirty="0"/>
              <a:t>Also included are the statewide and LMA breakdowns of monthly HWOL data as of September 2020.</a:t>
            </a: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4</a:t>
            </a:fld>
            <a:endParaRPr lang="en-US" dirty="0"/>
          </a:p>
        </p:txBody>
      </p:sp>
    </p:spTree>
    <p:extLst>
      <p:ext uri="{BB962C8B-B14F-4D97-AF65-F5344CB8AC3E}">
        <p14:creationId xmlns:p14="http://schemas.microsoft.com/office/powerpoint/2010/main" val="285143172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5" y="-135685"/>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Danbury LMA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40</a:t>
            </a:fld>
            <a:endParaRPr lang="en-US" dirty="0"/>
          </a:p>
        </p:txBody>
      </p:sp>
      <p:pic>
        <p:nvPicPr>
          <p:cNvPr id="4" name="Picture 3">
            <a:extLst>
              <a:ext uri="{FF2B5EF4-FFF2-40B4-BE49-F238E27FC236}">
                <a16:creationId xmlns:a16="http://schemas.microsoft.com/office/drawing/2014/main" xmlns="" id="{A7F39CEA-F47D-42C1-99B9-F9FEFFED53A6}"/>
              </a:ext>
            </a:extLst>
          </p:cNvPr>
          <p:cNvPicPr>
            <a:picLocks noChangeAspect="1"/>
          </p:cNvPicPr>
          <p:nvPr/>
        </p:nvPicPr>
        <p:blipFill>
          <a:blip r:embed="rId2"/>
          <a:stretch>
            <a:fillRect/>
          </a:stretch>
        </p:blipFill>
        <p:spPr>
          <a:xfrm>
            <a:off x="1620831" y="988876"/>
            <a:ext cx="5902331" cy="5317653"/>
          </a:xfrm>
          <a:prstGeom prst="rect">
            <a:avLst/>
          </a:prstGeom>
        </p:spPr>
      </p:pic>
    </p:spTree>
    <p:extLst>
      <p:ext uri="{BB962C8B-B14F-4D97-AF65-F5344CB8AC3E}">
        <p14:creationId xmlns:p14="http://schemas.microsoft.com/office/powerpoint/2010/main" val="41156323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41</a:t>
            </a:fld>
            <a:endParaRPr lang="en-US" dirty="0"/>
          </a:p>
        </p:txBody>
      </p:sp>
      <p:pic>
        <p:nvPicPr>
          <p:cNvPr id="3" name="Picture 2">
            <a:extLst>
              <a:ext uri="{FF2B5EF4-FFF2-40B4-BE49-F238E27FC236}">
                <a16:creationId xmlns:a16="http://schemas.microsoft.com/office/drawing/2014/main" xmlns="" id="{7265CB52-E08E-4D67-86A3-1E9E2258AA9B}"/>
              </a:ext>
            </a:extLst>
          </p:cNvPr>
          <p:cNvPicPr>
            <a:picLocks noChangeAspect="1"/>
          </p:cNvPicPr>
          <p:nvPr/>
        </p:nvPicPr>
        <p:blipFill>
          <a:blip r:embed="rId2"/>
          <a:stretch>
            <a:fillRect/>
          </a:stretch>
        </p:blipFill>
        <p:spPr>
          <a:xfrm>
            <a:off x="2286000" y="183886"/>
            <a:ext cx="4267200" cy="6017907"/>
          </a:xfrm>
          <a:prstGeom prst="rect">
            <a:avLst/>
          </a:prstGeom>
        </p:spPr>
      </p:pic>
    </p:spTree>
    <p:extLst>
      <p:ext uri="{BB962C8B-B14F-4D97-AF65-F5344CB8AC3E}">
        <p14:creationId xmlns:p14="http://schemas.microsoft.com/office/powerpoint/2010/main" val="23026686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2192" y="6312824"/>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2"/>
            <a:ext cx="6965245"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Waterbury LMA Employers            </a:t>
            </a:r>
          </a:p>
          <a:p>
            <a:r>
              <a:rPr lang="en-US" sz="3200" dirty="0"/>
              <a:t>with the Most Job Ads</a:t>
            </a:r>
          </a:p>
        </p:txBody>
      </p:sp>
      <p:sp>
        <p:nvSpPr>
          <p:cNvPr id="14" name="Content Placeholder 2"/>
          <p:cNvSpPr txBox="1">
            <a:spLocks/>
          </p:cNvSpPr>
          <p:nvPr/>
        </p:nvSpPr>
        <p:spPr>
          <a:xfrm>
            <a:off x="914403" y="1202485"/>
            <a:ext cx="3657599" cy="360273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500" dirty="0"/>
              <a:t>Waterbury Hospital</a:t>
            </a:r>
          </a:p>
          <a:p>
            <a:r>
              <a:rPr lang="en-US" sz="1500" dirty="0"/>
              <a:t>Trinity Health</a:t>
            </a:r>
          </a:p>
          <a:p>
            <a:r>
              <a:rPr lang="en-US" sz="1500" dirty="0"/>
              <a:t>State Farm Insurance Companies</a:t>
            </a:r>
          </a:p>
          <a:p>
            <a:r>
              <a:rPr lang="en-US" sz="1500" dirty="0"/>
              <a:t>United Parcel Service Incorporated</a:t>
            </a:r>
          </a:p>
          <a:p>
            <a:r>
              <a:rPr lang="en-US" sz="1500" dirty="0"/>
              <a:t>Wheeler Clinic</a:t>
            </a:r>
          </a:p>
          <a:p>
            <a:r>
              <a:rPr lang="en-US" sz="1500" dirty="0"/>
              <a:t>Genesis Healthcare Corporation</a:t>
            </a:r>
          </a:p>
          <a:p>
            <a:r>
              <a:rPr lang="en-US" sz="1500" dirty="0"/>
              <a:t>New Incorporated</a:t>
            </a:r>
          </a:p>
          <a:p>
            <a:r>
              <a:rPr lang="en-US" sz="1500" dirty="0" err="1"/>
              <a:t>Betterhelp</a:t>
            </a:r>
            <a:endParaRPr lang="en-US" sz="1500" dirty="0"/>
          </a:p>
          <a:p>
            <a:r>
              <a:rPr lang="en-US" sz="1500" dirty="0"/>
              <a:t>Easter Seals</a:t>
            </a:r>
          </a:p>
          <a:p>
            <a:r>
              <a:rPr lang="en-US" sz="1500" dirty="0"/>
              <a:t>Seasons Hospice &amp; Palliative Care</a:t>
            </a:r>
          </a:p>
          <a:p>
            <a:r>
              <a:rPr lang="en-US" sz="1500" dirty="0" err="1"/>
              <a:t>Ametek</a:t>
            </a:r>
            <a:r>
              <a:rPr lang="en-US" sz="1500" dirty="0"/>
              <a:t> Incorporated</a:t>
            </a:r>
          </a:p>
          <a:p>
            <a:r>
              <a:rPr lang="en-US" sz="1500" dirty="0"/>
              <a:t>Naugatuck Valley Community College</a:t>
            </a:r>
          </a:p>
          <a:p>
            <a:r>
              <a:rPr lang="en-US" sz="1500" dirty="0"/>
              <a:t>East Coast Flooring</a:t>
            </a:r>
          </a:p>
          <a:p>
            <a:r>
              <a:rPr lang="en-US" sz="1500" dirty="0"/>
              <a:t>O'Reilly Automotive Inc</a:t>
            </a:r>
          </a:p>
          <a:p>
            <a:r>
              <a:rPr lang="en-US" sz="1500" dirty="0"/>
              <a:t>Petco</a:t>
            </a:r>
          </a:p>
          <a:p>
            <a:r>
              <a:rPr lang="en-US" sz="1500" dirty="0"/>
              <a:t>State of Connecticut</a:t>
            </a:r>
          </a:p>
          <a:p>
            <a:r>
              <a:rPr lang="en-US" sz="1500" dirty="0"/>
              <a:t>Chevrolet</a:t>
            </a:r>
          </a:p>
          <a:p>
            <a:r>
              <a:rPr lang="en-US" sz="1500" dirty="0"/>
              <a:t>Macy's</a:t>
            </a:r>
          </a:p>
          <a:p>
            <a:r>
              <a:rPr lang="en-US" sz="1500" dirty="0"/>
              <a:t>Refocus Eye Health</a:t>
            </a:r>
          </a:p>
        </p:txBody>
      </p:sp>
      <p:sp>
        <p:nvSpPr>
          <p:cNvPr id="15" name="Content Placeholder 3"/>
          <p:cNvSpPr txBox="1">
            <a:spLocks/>
          </p:cNvSpPr>
          <p:nvPr/>
        </p:nvSpPr>
        <p:spPr>
          <a:xfrm>
            <a:off x="4556760" y="1202485"/>
            <a:ext cx="3657599" cy="3595687"/>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500" dirty="0"/>
              <a:t>Mercy Medical Center Clinton</a:t>
            </a:r>
          </a:p>
          <a:p>
            <a:r>
              <a:rPr lang="en-US" sz="1500" dirty="0"/>
              <a:t>Post University</a:t>
            </a:r>
          </a:p>
          <a:p>
            <a:r>
              <a:rPr lang="en-US" sz="1500" dirty="0"/>
              <a:t>Intuit</a:t>
            </a:r>
          </a:p>
          <a:p>
            <a:r>
              <a:rPr lang="en-US" sz="1500" dirty="0"/>
              <a:t>CDM Smith</a:t>
            </a:r>
          </a:p>
          <a:p>
            <a:r>
              <a:rPr lang="en-US" sz="1500" dirty="0"/>
              <a:t>BJ's Wholesale Club, Inc.</a:t>
            </a:r>
          </a:p>
          <a:p>
            <a:r>
              <a:rPr lang="en-US" sz="1500" dirty="0"/>
              <a:t>Amazon</a:t>
            </a:r>
          </a:p>
          <a:p>
            <a:r>
              <a:rPr lang="en-US" sz="1500" dirty="0"/>
              <a:t>Keystone Human Services</a:t>
            </a:r>
          </a:p>
          <a:p>
            <a:r>
              <a:rPr lang="en-US" sz="1500" dirty="0"/>
              <a:t>Waterbury Public Schools</a:t>
            </a:r>
          </a:p>
          <a:p>
            <a:r>
              <a:rPr lang="en-US" sz="1500" dirty="0"/>
              <a:t>Connecticut Renaissance</a:t>
            </a:r>
          </a:p>
          <a:p>
            <a:r>
              <a:rPr lang="en-US" sz="1500" dirty="0"/>
              <a:t>Mercy Hospital</a:t>
            </a:r>
          </a:p>
          <a:p>
            <a:r>
              <a:rPr lang="en-US" sz="1500" dirty="0"/>
              <a:t>The Home Depot Incorporated</a:t>
            </a:r>
          </a:p>
          <a:p>
            <a:r>
              <a:rPr lang="en-US" sz="1500" dirty="0"/>
              <a:t>Girls Incorporated</a:t>
            </a:r>
          </a:p>
          <a:p>
            <a:r>
              <a:rPr lang="en-US" sz="1500" dirty="0"/>
              <a:t>Drew Marine </a:t>
            </a:r>
            <a:r>
              <a:rPr lang="en-US" sz="1500" dirty="0" err="1"/>
              <a:t>Usa</a:t>
            </a:r>
            <a:endParaRPr lang="en-US" sz="1500" dirty="0"/>
          </a:p>
          <a:p>
            <a:r>
              <a:rPr lang="en-US" sz="1500" dirty="0"/>
              <a:t>Hartford Healthcare</a:t>
            </a:r>
          </a:p>
          <a:p>
            <a:r>
              <a:rPr lang="en-US" sz="1500" dirty="0"/>
              <a:t>Olive Garden</a:t>
            </a:r>
          </a:p>
          <a:p>
            <a:r>
              <a:rPr lang="en-US" sz="1500" dirty="0"/>
              <a:t>Staples</a:t>
            </a:r>
          </a:p>
          <a:p>
            <a:r>
              <a:rPr lang="en-US" sz="1500" dirty="0"/>
              <a:t>Advantage Sales &amp; Marketing</a:t>
            </a:r>
          </a:p>
          <a:p>
            <a:r>
              <a:rPr lang="en-US" sz="1500" dirty="0"/>
              <a:t>Global Companies </a:t>
            </a:r>
            <a:r>
              <a:rPr lang="en-US" sz="1500" dirty="0" err="1"/>
              <a:t>Llc</a:t>
            </a:r>
            <a:endParaRPr lang="en-US" sz="1500" dirty="0"/>
          </a:p>
          <a:p>
            <a:r>
              <a:rPr lang="en-US" sz="1500" dirty="0"/>
              <a:t>Naugatuck Public Schools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42</a:t>
            </a:fld>
            <a:endParaRPr lang="en-US" dirty="0"/>
          </a:p>
        </p:txBody>
      </p:sp>
    </p:spTree>
    <p:extLst>
      <p:ext uri="{BB962C8B-B14F-4D97-AF65-F5344CB8AC3E}">
        <p14:creationId xmlns:p14="http://schemas.microsoft.com/office/powerpoint/2010/main" val="37284237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6" y="2"/>
            <a:ext cx="7591073"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Waterbury LMA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43</a:t>
            </a:fld>
            <a:endParaRPr lang="en-US" dirty="0"/>
          </a:p>
        </p:txBody>
      </p:sp>
      <p:pic>
        <p:nvPicPr>
          <p:cNvPr id="3" name="Picture 2">
            <a:extLst>
              <a:ext uri="{FF2B5EF4-FFF2-40B4-BE49-F238E27FC236}">
                <a16:creationId xmlns:a16="http://schemas.microsoft.com/office/drawing/2014/main" xmlns="" id="{CD1FBCE5-781A-4EB3-A2BD-444889DA54BB}"/>
              </a:ext>
            </a:extLst>
          </p:cNvPr>
          <p:cNvPicPr>
            <a:picLocks noChangeAspect="1"/>
          </p:cNvPicPr>
          <p:nvPr/>
        </p:nvPicPr>
        <p:blipFill>
          <a:blip r:embed="rId2"/>
          <a:stretch>
            <a:fillRect/>
          </a:stretch>
        </p:blipFill>
        <p:spPr>
          <a:xfrm>
            <a:off x="3232404" y="1600200"/>
            <a:ext cx="2679192" cy="3293066"/>
          </a:xfrm>
          <a:prstGeom prst="rect">
            <a:avLst/>
          </a:prstGeom>
        </p:spPr>
      </p:pic>
    </p:spTree>
    <p:extLst>
      <p:ext uri="{BB962C8B-B14F-4D97-AF65-F5344CB8AC3E}">
        <p14:creationId xmlns:p14="http://schemas.microsoft.com/office/powerpoint/2010/main" val="30514625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1089379" y="1"/>
            <a:ext cx="6965245"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Waterbury LMA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44</a:t>
            </a:fld>
            <a:endParaRPr lang="en-US" dirty="0"/>
          </a:p>
        </p:txBody>
      </p:sp>
      <p:pic>
        <p:nvPicPr>
          <p:cNvPr id="4" name="Picture 3">
            <a:extLst>
              <a:ext uri="{FF2B5EF4-FFF2-40B4-BE49-F238E27FC236}">
                <a16:creationId xmlns:a16="http://schemas.microsoft.com/office/drawing/2014/main" xmlns="" id="{F9908C64-7CCA-447A-BBD2-FC534707B3A4}"/>
              </a:ext>
            </a:extLst>
          </p:cNvPr>
          <p:cNvPicPr>
            <a:picLocks noChangeAspect="1"/>
          </p:cNvPicPr>
          <p:nvPr/>
        </p:nvPicPr>
        <p:blipFill>
          <a:blip r:embed="rId2"/>
          <a:stretch>
            <a:fillRect/>
          </a:stretch>
        </p:blipFill>
        <p:spPr>
          <a:xfrm>
            <a:off x="1428482" y="1060536"/>
            <a:ext cx="6287035" cy="5141257"/>
          </a:xfrm>
          <a:prstGeom prst="rect">
            <a:avLst/>
          </a:prstGeom>
        </p:spPr>
      </p:pic>
    </p:spTree>
    <p:extLst>
      <p:ext uri="{BB962C8B-B14F-4D97-AF65-F5344CB8AC3E}">
        <p14:creationId xmlns:p14="http://schemas.microsoft.com/office/powerpoint/2010/main" val="15950176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45</a:t>
            </a:fld>
            <a:endParaRPr lang="en-US" dirty="0"/>
          </a:p>
        </p:txBody>
      </p:sp>
      <p:pic>
        <p:nvPicPr>
          <p:cNvPr id="3" name="Picture 2">
            <a:extLst>
              <a:ext uri="{FF2B5EF4-FFF2-40B4-BE49-F238E27FC236}">
                <a16:creationId xmlns:a16="http://schemas.microsoft.com/office/drawing/2014/main" xmlns="" id="{907FBF4E-98E5-4CB5-AB90-66533CF07DC5}"/>
              </a:ext>
            </a:extLst>
          </p:cNvPr>
          <p:cNvPicPr>
            <a:picLocks noChangeAspect="1"/>
          </p:cNvPicPr>
          <p:nvPr/>
        </p:nvPicPr>
        <p:blipFill>
          <a:blip r:embed="rId2"/>
          <a:stretch>
            <a:fillRect/>
          </a:stretch>
        </p:blipFill>
        <p:spPr>
          <a:xfrm>
            <a:off x="2014728" y="94335"/>
            <a:ext cx="4376928" cy="6172653"/>
          </a:xfrm>
          <a:prstGeom prst="rect">
            <a:avLst/>
          </a:prstGeom>
        </p:spPr>
      </p:pic>
    </p:spTree>
    <p:extLst>
      <p:ext uri="{BB962C8B-B14F-4D97-AF65-F5344CB8AC3E}">
        <p14:creationId xmlns:p14="http://schemas.microsoft.com/office/powerpoint/2010/main" val="327651782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6" y="2"/>
            <a:ext cx="7591073"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Torrington LMA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46</a:t>
            </a:fld>
            <a:endParaRPr lang="en-US" dirty="0"/>
          </a:p>
        </p:txBody>
      </p:sp>
      <p:pic>
        <p:nvPicPr>
          <p:cNvPr id="4" name="Picture 3">
            <a:extLst>
              <a:ext uri="{FF2B5EF4-FFF2-40B4-BE49-F238E27FC236}">
                <a16:creationId xmlns:a16="http://schemas.microsoft.com/office/drawing/2014/main" xmlns="" id="{A8755A5F-577B-4BEE-A2EF-E314EB1584D2}"/>
              </a:ext>
            </a:extLst>
          </p:cNvPr>
          <p:cNvPicPr>
            <a:picLocks noChangeAspect="1"/>
          </p:cNvPicPr>
          <p:nvPr/>
        </p:nvPicPr>
        <p:blipFill>
          <a:blip r:embed="rId2"/>
          <a:stretch>
            <a:fillRect/>
          </a:stretch>
        </p:blipFill>
        <p:spPr>
          <a:xfrm>
            <a:off x="3200400" y="1066800"/>
            <a:ext cx="2618304" cy="5034846"/>
          </a:xfrm>
          <a:prstGeom prst="rect">
            <a:avLst/>
          </a:prstGeom>
        </p:spPr>
      </p:pic>
    </p:spTree>
    <p:extLst>
      <p:ext uri="{BB962C8B-B14F-4D97-AF65-F5344CB8AC3E}">
        <p14:creationId xmlns:p14="http://schemas.microsoft.com/office/powerpoint/2010/main" val="34944227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612776" y="2"/>
            <a:ext cx="7918451"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Torrington LMA Employers            </a:t>
            </a:r>
          </a:p>
          <a:p>
            <a:r>
              <a:rPr lang="en-US" sz="3200" dirty="0"/>
              <a:t>with the Most Job Ads</a:t>
            </a:r>
          </a:p>
        </p:txBody>
      </p:sp>
      <p:sp>
        <p:nvSpPr>
          <p:cNvPr id="14" name="Content Placeholder 2"/>
          <p:cNvSpPr txBox="1">
            <a:spLocks/>
          </p:cNvSpPr>
          <p:nvPr/>
        </p:nvSpPr>
        <p:spPr>
          <a:xfrm>
            <a:off x="889704" y="1161813"/>
            <a:ext cx="3682296" cy="452165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500" dirty="0"/>
              <a:t>Hartford Healthcare</a:t>
            </a:r>
          </a:p>
          <a:p>
            <a:r>
              <a:rPr lang="en-US" sz="1500" dirty="0"/>
              <a:t>Health Quest</a:t>
            </a:r>
          </a:p>
          <a:p>
            <a:r>
              <a:rPr lang="en-US" sz="1500" dirty="0"/>
              <a:t>Devereux Advanced Behavioral Health</a:t>
            </a:r>
          </a:p>
          <a:p>
            <a:r>
              <a:rPr lang="en-US" sz="1500" dirty="0"/>
              <a:t>Mayflower Inn &amp; Spa</a:t>
            </a:r>
          </a:p>
          <a:p>
            <a:r>
              <a:rPr lang="en-US" sz="1500" dirty="0"/>
              <a:t>Alternative Employment Incorporated</a:t>
            </a:r>
          </a:p>
          <a:p>
            <a:r>
              <a:rPr lang="en-US" sz="1500" dirty="0" err="1"/>
              <a:t>Dymax</a:t>
            </a:r>
            <a:r>
              <a:rPr lang="en-US" sz="1500" dirty="0"/>
              <a:t> Corporation</a:t>
            </a:r>
          </a:p>
          <a:p>
            <a:r>
              <a:rPr lang="en-US" sz="1500" dirty="0"/>
              <a:t>Intuit</a:t>
            </a:r>
          </a:p>
          <a:p>
            <a:r>
              <a:rPr lang="en-US" sz="1500" dirty="0"/>
              <a:t>Walgreens Boots Alliance Inc</a:t>
            </a:r>
          </a:p>
          <a:p>
            <a:r>
              <a:rPr lang="en-US" sz="1500" dirty="0"/>
              <a:t>Connecticut Junior Republic</a:t>
            </a:r>
          </a:p>
          <a:p>
            <a:r>
              <a:rPr lang="en-US" sz="1500" dirty="0"/>
              <a:t>Petco</a:t>
            </a:r>
          </a:p>
          <a:p>
            <a:r>
              <a:rPr lang="en-US" sz="1500" dirty="0"/>
              <a:t>Ems </a:t>
            </a:r>
            <a:r>
              <a:rPr lang="en-US" sz="1500" dirty="0" err="1"/>
              <a:t>Llc</a:t>
            </a:r>
            <a:endParaRPr lang="en-US" sz="1500" dirty="0"/>
          </a:p>
          <a:p>
            <a:r>
              <a:rPr lang="en-US" sz="1500" dirty="0" err="1"/>
              <a:t>Regalcare</a:t>
            </a:r>
            <a:r>
              <a:rPr lang="en-US" sz="1500" dirty="0"/>
              <a:t> At Torrington</a:t>
            </a:r>
          </a:p>
          <a:p>
            <a:r>
              <a:rPr lang="en-US" sz="1500" dirty="0"/>
              <a:t>Staples</a:t>
            </a:r>
          </a:p>
          <a:p>
            <a:r>
              <a:rPr lang="en-US" sz="1500" dirty="0"/>
              <a:t>Brandywine Living</a:t>
            </a:r>
          </a:p>
          <a:p>
            <a:r>
              <a:rPr lang="en-US" sz="1500" dirty="0"/>
              <a:t>Crate &amp; Barrel</a:t>
            </a:r>
          </a:p>
          <a:p>
            <a:r>
              <a:rPr lang="en-US" sz="1500" dirty="0" err="1"/>
              <a:t>Fuelcell</a:t>
            </a:r>
            <a:r>
              <a:rPr lang="en-US" sz="1500" dirty="0"/>
              <a:t> Energy Inc</a:t>
            </a:r>
          </a:p>
          <a:p>
            <a:r>
              <a:rPr lang="en-US" sz="1500" dirty="0"/>
              <a:t>Ocean State Job Lot</a:t>
            </a:r>
          </a:p>
          <a:p>
            <a:r>
              <a:rPr lang="en-US" sz="1500" dirty="0"/>
              <a:t>Roehl Transport</a:t>
            </a:r>
          </a:p>
          <a:p>
            <a:r>
              <a:rPr lang="en-US" sz="1500" dirty="0"/>
              <a:t>Target</a:t>
            </a:r>
          </a:p>
        </p:txBody>
      </p:sp>
      <p:sp>
        <p:nvSpPr>
          <p:cNvPr id="15" name="Content Placeholder 3"/>
          <p:cNvSpPr txBox="1">
            <a:spLocks/>
          </p:cNvSpPr>
          <p:nvPr/>
        </p:nvSpPr>
        <p:spPr>
          <a:xfrm>
            <a:off x="4555157" y="1121141"/>
            <a:ext cx="3976067" cy="460300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500" dirty="0"/>
              <a:t>Lowe's Companies, Inc</a:t>
            </a:r>
          </a:p>
          <a:p>
            <a:r>
              <a:rPr lang="en-US" sz="1500" dirty="0"/>
              <a:t>BJ's Wholesale Club, Inc.</a:t>
            </a:r>
          </a:p>
          <a:p>
            <a:r>
              <a:rPr lang="en-US" sz="1500" dirty="0"/>
              <a:t>Mohawk Mountain Ski Area Inc</a:t>
            </a:r>
          </a:p>
          <a:p>
            <a:r>
              <a:rPr lang="en-US" sz="1500" dirty="0"/>
              <a:t>Becton Dickinson</a:t>
            </a:r>
          </a:p>
          <a:p>
            <a:r>
              <a:rPr lang="en-US" sz="1500" dirty="0"/>
              <a:t>United Parcel Service Incorporated</a:t>
            </a:r>
          </a:p>
          <a:p>
            <a:r>
              <a:rPr lang="en-US" sz="1500" dirty="0"/>
              <a:t>Amazon</a:t>
            </a:r>
          </a:p>
          <a:p>
            <a:r>
              <a:rPr lang="en-US" sz="1500" dirty="0"/>
              <a:t>Mountainside Treatment Center</a:t>
            </a:r>
          </a:p>
          <a:p>
            <a:r>
              <a:rPr lang="en-US" sz="1500" dirty="0"/>
              <a:t>Charlotte Hungerford Hospital</a:t>
            </a:r>
          </a:p>
          <a:p>
            <a:r>
              <a:rPr lang="en-US" sz="1500" dirty="0"/>
              <a:t>The Arc Of Litchfield County, Inc</a:t>
            </a:r>
          </a:p>
          <a:p>
            <a:r>
              <a:rPr lang="en-US" sz="1500" dirty="0"/>
              <a:t>Outer Armor By Commercial Sewing, Inc</a:t>
            </a:r>
          </a:p>
          <a:p>
            <a:r>
              <a:rPr lang="en-US" sz="1500" dirty="0"/>
              <a:t>Compass Group North America</a:t>
            </a:r>
          </a:p>
          <a:p>
            <a:r>
              <a:rPr lang="en-US" sz="1500" dirty="0" err="1"/>
              <a:t>Og</a:t>
            </a:r>
            <a:r>
              <a:rPr lang="en-US" sz="1500" dirty="0"/>
              <a:t> Industries Incorporated</a:t>
            </a:r>
          </a:p>
          <a:p>
            <a:r>
              <a:rPr lang="en-US" sz="1500" dirty="0"/>
              <a:t>Sharon Health Care Center</a:t>
            </a:r>
          </a:p>
          <a:p>
            <a:r>
              <a:rPr lang="en-US" sz="1500" dirty="0"/>
              <a:t>State of Connecticut</a:t>
            </a:r>
          </a:p>
          <a:p>
            <a:r>
              <a:rPr lang="en-US" sz="1500" dirty="0"/>
              <a:t>Community Health Wellness</a:t>
            </a:r>
          </a:p>
          <a:p>
            <a:r>
              <a:rPr lang="en-US" sz="1500" dirty="0"/>
              <a:t>Fogo De Chao</a:t>
            </a:r>
          </a:p>
          <a:p>
            <a:r>
              <a:rPr lang="en-US" sz="1500" dirty="0"/>
              <a:t>Mental Health Connecticut Inc</a:t>
            </a:r>
          </a:p>
          <a:p>
            <a:r>
              <a:rPr lang="en-US" sz="1500" dirty="0"/>
              <a:t>People's United Bank</a:t>
            </a:r>
          </a:p>
          <a:p>
            <a:r>
              <a:rPr lang="en-US" sz="1500" dirty="0"/>
              <a:t>State Farm Insurance Companies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47</a:t>
            </a:fld>
            <a:endParaRPr lang="en-US" dirty="0"/>
          </a:p>
        </p:txBody>
      </p:sp>
    </p:spTree>
    <p:extLst>
      <p:ext uri="{BB962C8B-B14F-4D97-AF65-F5344CB8AC3E}">
        <p14:creationId xmlns:p14="http://schemas.microsoft.com/office/powerpoint/2010/main" val="14373114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647703" y="-20265"/>
            <a:ext cx="7848599" cy="105649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Torrington LMA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48</a:t>
            </a:fld>
            <a:endParaRPr lang="en-US" dirty="0"/>
          </a:p>
        </p:txBody>
      </p:sp>
      <p:pic>
        <p:nvPicPr>
          <p:cNvPr id="5" name="Picture 4">
            <a:extLst>
              <a:ext uri="{FF2B5EF4-FFF2-40B4-BE49-F238E27FC236}">
                <a16:creationId xmlns:a16="http://schemas.microsoft.com/office/drawing/2014/main" xmlns="" id="{91BDA819-BF18-4837-A909-B182BC929B72}"/>
              </a:ext>
            </a:extLst>
          </p:cNvPr>
          <p:cNvPicPr>
            <a:picLocks noChangeAspect="1"/>
          </p:cNvPicPr>
          <p:nvPr/>
        </p:nvPicPr>
        <p:blipFill>
          <a:blip r:embed="rId2"/>
          <a:stretch>
            <a:fillRect/>
          </a:stretch>
        </p:blipFill>
        <p:spPr>
          <a:xfrm>
            <a:off x="1802892" y="1021988"/>
            <a:ext cx="4800600" cy="5161591"/>
          </a:xfrm>
          <a:prstGeom prst="rect">
            <a:avLst/>
          </a:prstGeom>
        </p:spPr>
      </p:pic>
    </p:spTree>
    <p:extLst>
      <p:ext uri="{BB962C8B-B14F-4D97-AF65-F5344CB8AC3E}">
        <p14:creationId xmlns:p14="http://schemas.microsoft.com/office/powerpoint/2010/main" val="3458415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49</a:t>
            </a:fld>
            <a:endParaRPr lang="en-US" dirty="0"/>
          </a:p>
        </p:txBody>
      </p:sp>
      <p:pic>
        <p:nvPicPr>
          <p:cNvPr id="3" name="Picture 2">
            <a:extLst>
              <a:ext uri="{FF2B5EF4-FFF2-40B4-BE49-F238E27FC236}">
                <a16:creationId xmlns:a16="http://schemas.microsoft.com/office/drawing/2014/main" xmlns="" id="{EC0C9F5B-1869-49AD-A6F7-292794F27240}"/>
              </a:ext>
            </a:extLst>
          </p:cNvPr>
          <p:cNvPicPr>
            <a:picLocks noChangeAspect="1"/>
          </p:cNvPicPr>
          <p:nvPr/>
        </p:nvPicPr>
        <p:blipFill>
          <a:blip r:embed="rId2"/>
          <a:stretch>
            <a:fillRect/>
          </a:stretch>
        </p:blipFill>
        <p:spPr>
          <a:xfrm>
            <a:off x="2400300" y="115447"/>
            <a:ext cx="4343400" cy="6125370"/>
          </a:xfrm>
          <a:prstGeom prst="rect">
            <a:avLst/>
          </a:prstGeom>
        </p:spPr>
      </p:pic>
    </p:spTree>
    <p:extLst>
      <p:ext uri="{BB962C8B-B14F-4D97-AF65-F5344CB8AC3E}">
        <p14:creationId xmlns:p14="http://schemas.microsoft.com/office/powerpoint/2010/main" val="1212068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3549" y="24501"/>
            <a:ext cx="8223251" cy="954107"/>
          </a:xfrm>
          <a:prstGeom prst="rect">
            <a:avLst/>
          </a:prstGeom>
        </p:spPr>
        <p:txBody>
          <a:bodyPr wrap="square">
            <a:spAutoFit/>
          </a:bodyPr>
          <a:lstStyle/>
          <a:p>
            <a:pPr algn="ctr"/>
            <a:r>
              <a:rPr lang="en-US" sz="2800" dirty="0"/>
              <a:t>Statewide Weekly New Job Ads </a:t>
            </a:r>
            <a:br>
              <a:rPr lang="en-US" sz="2800" dirty="0"/>
            </a:br>
            <a:endParaRPr lang="en-US" sz="28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5</a:t>
            </a:fld>
            <a:endParaRPr lang="en-US" dirty="0"/>
          </a:p>
        </p:txBody>
      </p:sp>
      <p:sp>
        <p:nvSpPr>
          <p:cNvPr id="5" name="TextBox 4">
            <a:extLst>
              <a:ext uri="{FF2B5EF4-FFF2-40B4-BE49-F238E27FC236}">
                <a16:creationId xmlns:a16="http://schemas.microsoft.com/office/drawing/2014/main" xmlns="" id="{2AD166C1-0F9E-4FD6-9B5A-72EEEAFF7D54}"/>
              </a:ext>
            </a:extLst>
          </p:cNvPr>
          <p:cNvSpPr txBox="1"/>
          <p:nvPr/>
        </p:nvSpPr>
        <p:spPr>
          <a:xfrm>
            <a:off x="1219201" y="969383"/>
            <a:ext cx="6972218" cy="369332"/>
          </a:xfrm>
          <a:prstGeom prst="rect">
            <a:avLst/>
          </a:prstGeom>
          <a:noFill/>
        </p:spPr>
        <p:txBody>
          <a:bodyPr wrap="square" rtlCol="0">
            <a:spAutoFit/>
          </a:bodyPr>
          <a:lstStyle/>
          <a:p>
            <a:r>
              <a:rPr lang="en-US" dirty="0"/>
              <a:t>Weekly New job postings were 4,613 during the week ending 12/12/20.</a:t>
            </a:r>
          </a:p>
        </p:txBody>
      </p:sp>
      <p:graphicFrame>
        <p:nvGraphicFramePr>
          <p:cNvPr id="9" name="Chart 8">
            <a:extLst>
              <a:ext uri="{FF2B5EF4-FFF2-40B4-BE49-F238E27FC236}">
                <a16:creationId xmlns:a16="http://schemas.microsoft.com/office/drawing/2014/main" xmlns="" id="{BD348B37-90E9-43B2-AA35-5D6EC1E261C2}"/>
              </a:ext>
            </a:extLst>
          </p:cNvPr>
          <p:cNvGraphicFramePr>
            <a:graphicFrameLocks/>
          </p:cNvGraphicFramePr>
          <p:nvPr>
            <p:extLst>
              <p:ext uri="{D42A27DB-BD31-4B8C-83A1-F6EECF244321}">
                <p14:modId xmlns:p14="http://schemas.microsoft.com/office/powerpoint/2010/main" val="2481863594"/>
              </p:ext>
            </p:extLst>
          </p:nvPr>
        </p:nvGraphicFramePr>
        <p:xfrm>
          <a:off x="952581" y="1524001"/>
          <a:ext cx="7238838" cy="356085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162582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6" y="2"/>
            <a:ext cx="7591073"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Enfield LMA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50</a:t>
            </a:fld>
            <a:endParaRPr lang="en-US" dirty="0"/>
          </a:p>
        </p:txBody>
      </p:sp>
      <p:pic>
        <p:nvPicPr>
          <p:cNvPr id="4" name="Picture 3">
            <a:extLst>
              <a:ext uri="{FF2B5EF4-FFF2-40B4-BE49-F238E27FC236}">
                <a16:creationId xmlns:a16="http://schemas.microsoft.com/office/drawing/2014/main" xmlns="" id="{22D6BCB5-9BAC-4A2F-AD9F-1752A8C4E3FB}"/>
              </a:ext>
            </a:extLst>
          </p:cNvPr>
          <p:cNvPicPr>
            <a:picLocks noChangeAspect="1"/>
          </p:cNvPicPr>
          <p:nvPr/>
        </p:nvPicPr>
        <p:blipFill>
          <a:blip r:embed="rId2"/>
          <a:stretch>
            <a:fillRect/>
          </a:stretch>
        </p:blipFill>
        <p:spPr>
          <a:xfrm>
            <a:off x="2734148" y="1524000"/>
            <a:ext cx="3675704" cy="2800350"/>
          </a:xfrm>
          <a:prstGeom prst="rect">
            <a:avLst/>
          </a:prstGeom>
        </p:spPr>
      </p:pic>
    </p:spTree>
    <p:extLst>
      <p:ext uri="{BB962C8B-B14F-4D97-AF65-F5344CB8AC3E}">
        <p14:creationId xmlns:p14="http://schemas.microsoft.com/office/powerpoint/2010/main" val="9260633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482955" y="2"/>
            <a:ext cx="8178093"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Enfield LMA Employers            </a:t>
            </a:r>
          </a:p>
          <a:p>
            <a:r>
              <a:rPr lang="en-US" sz="3200" dirty="0"/>
              <a:t>with the Most Job Ads</a:t>
            </a:r>
          </a:p>
        </p:txBody>
      </p:sp>
      <p:sp>
        <p:nvSpPr>
          <p:cNvPr id="14" name="Content Placeholder 2"/>
          <p:cNvSpPr txBox="1">
            <a:spLocks/>
          </p:cNvSpPr>
          <p:nvPr/>
        </p:nvSpPr>
        <p:spPr>
          <a:xfrm>
            <a:off x="914401" y="1066800"/>
            <a:ext cx="3657600" cy="4000451"/>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500" dirty="0"/>
              <a:t>Raytheon</a:t>
            </a:r>
          </a:p>
          <a:p>
            <a:r>
              <a:rPr lang="en-US" sz="1500" dirty="0"/>
              <a:t>Advance Auto Parts Incorporated</a:t>
            </a:r>
          </a:p>
          <a:p>
            <a:r>
              <a:rPr lang="en-US" sz="1500" dirty="0"/>
              <a:t>The Lego Group</a:t>
            </a:r>
          </a:p>
          <a:p>
            <a:r>
              <a:rPr lang="en-US" sz="1500" dirty="0"/>
              <a:t>State of Connecticut</a:t>
            </a:r>
          </a:p>
          <a:p>
            <a:r>
              <a:rPr lang="en-US" sz="1500" dirty="0"/>
              <a:t>Massachusetts Mutual Life Insurance</a:t>
            </a:r>
          </a:p>
          <a:p>
            <a:r>
              <a:rPr lang="en-US" sz="1500" dirty="0"/>
              <a:t>United Parcel Service Incorporated</a:t>
            </a:r>
          </a:p>
          <a:p>
            <a:r>
              <a:rPr lang="en-US" sz="1500" dirty="0"/>
              <a:t>Olive Garden</a:t>
            </a:r>
          </a:p>
          <a:p>
            <a:r>
              <a:rPr lang="en-US" sz="1500" dirty="0"/>
              <a:t>The Home Depot Incorporated</a:t>
            </a:r>
          </a:p>
          <a:p>
            <a:r>
              <a:rPr lang="en-US" sz="1500" dirty="0"/>
              <a:t>Allied Community Services Incorporated</a:t>
            </a:r>
          </a:p>
          <a:p>
            <a:r>
              <a:rPr lang="en-US" sz="1500" dirty="0"/>
              <a:t>Serta Incorporated</a:t>
            </a:r>
          </a:p>
          <a:p>
            <a:r>
              <a:rPr lang="en-US" sz="1500" dirty="0" err="1"/>
              <a:t>Vinfen</a:t>
            </a:r>
            <a:endParaRPr lang="en-US" sz="1500" dirty="0"/>
          </a:p>
          <a:p>
            <a:r>
              <a:rPr lang="en-US" sz="1500" dirty="0"/>
              <a:t>Ashley Furniture</a:t>
            </a:r>
          </a:p>
          <a:p>
            <a:r>
              <a:rPr lang="en-US" sz="1500" dirty="0"/>
              <a:t>Petco</a:t>
            </a:r>
          </a:p>
          <a:p>
            <a:r>
              <a:rPr lang="en-US" sz="1500" dirty="0"/>
              <a:t>CVS Health</a:t>
            </a:r>
          </a:p>
          <a:p>
            <a:r>
              <a:rPr lang="en-US" sz="1500" dirty="0"/>
              <a:t>Reyes Holdings</a:t>
            </a:r>
          </a:p>
          <a:p>
            <a:r>
              <a:rPr lang="en-US" sz="1500" dirty="0"/>
              <a:t>Aldi</a:t>
            </a:r>
          </a:p>
          <a:p>
            <a:r>
              <a:rPr lang="en-US" sz="1500" dirty="0"/>
              <a:t>Eppendorf</a:t>
            </a:r>
          </a:p>
          <a:p>
            <a:r>
              <a:rPr lang="en-US" sz="1500" dirty="0"/>
              <a:t>Hanwha Aerospace </a:t>
            </a:r>
            <a:r>
              <a:rPr lang="en-US" sz="1500" dirty="0" err="1"/>
              <a:t>Usa</a:t>
            </a:r>
            <a:endParaRPr lang="en-US" sz="1500" dirty="0"/>
          </a:p>
          <a:p>
            <a:r>
              <a:rPr lang="en-US" sz="1500" dirty="0"/>
              <a:t>TJX Companies, Inc. </a:t>
            </a:r>
          </a:p>
        </p:txBody>
      </p:sp>
      <p:sp>
        <p:nvSpPr>
          <p:cNvPr id="15" name="Content Placeholder 3"/>
          <p:cNvSpPr txBox="1">
            <a:spLocks/>
          </p:cNvSpPr>
          <p:nvPr/>
        </p:nvSpPr>
        <p:spPr>
          <a:xfrm>
            <a:off x="4572000" y="1073849"/>
            <a:ext cx="3657599" cy="399340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500" dirty="0"/>
              <a:t>C&amp;S Wholesale Grocers</a:t>
            </a:r>
          </a:p>
          <a:p>
            <a:r>
              <a:rPr lang="en-US" sz="1500" dirty="0"/>
              <a:t>Es3 </a:t>
            </a:r>
            <a:r>
              <a:rPr lang="en-US" sz="1500" dirty="0" err="1"/>
              <a:t>Llc</a:t>
            </a:r>
            <a:endParaRPr lang="en-US" sz="1500" dirty="0"/>
          </a:p>
          <a:p>
            <a:r>
              <a:rPr lang="en-US" sz="1500" dirty="0"/>
              <a:t>Allied Community Services</a:t>
            </a:r>
          </a:p>
          <a:p>
            <a:r>
              <a:rPr lang="en-US" sz="1500" dirty="0"/>
              <a:t>FedEx</a:t>
            </a:r>
          </a:p>
          <a:p>
            <a:r>
              <a:rPr lang="en-US" sz="1500" dirty="0"/>
              <a:t>Gandara Center</a:t>
            </a:r>
          </a:p>
          <a:p>
            <a:r>
              <a:rPr lang="en-US" sz="1500" dirty="0"/>
              <a:t>Community Health Resources</a:t>
            </a:r>
          </a:p>
          <a:p>
            <a:r>
              <a:rPr lang="en-US" sz="1500" dirty="0"/>
              <a:t>Walgreens Boots Alliance Inc</a:t>
            </a:r>
          </a:p>
          <a:p>
            <a:r>
              <a:rPr lang="en-US" sz="1500" dirty="0"/>
              <a:t>Hertz Corporation</a:t>
            </a:r>
          </a:p>
          <a:p>
            <a:r>
              <a:rPr lang="en-US" sz="1500" dirty="0"/>
              <a:t>Staples</a:t>
            </a:r>
          </a:p>
          <a:p>
            <a:r>
              <a:rPr lang="en-US" sz="1500" dirty="0"/>
              <a:t>Advantage Sales &amp; Marketing</a:t>
            </a:r>
          </a:p>
          <a:p>
            <a:r>
              <a:rPr lang="en-US" sz="1500" dirty="0"/>
              <a:t>Hp Hood Incorporated</a:t>
            </a:r>
          </a:p>
          <a:p>
            <a:r>
              <a:rPr lang="en-US" sz="1500" dirty="0"/>
              <a:t>Pinnacle Logistics</a:t>
            </a:r>
          </a:p>
          <a:p>
            <a:r>
              <a:rPr lang="en-US" sz="1500" dirty="0"/>
              <a:t>Enterprise Rent-A-Car</a:t>
            </a:r>
          </a:p>
          <a:p>
            <a:r>
              <a:rPr lang="en-US" sz="1500" dirty="0"/>
              <a:t>Target</a:t>
            </a:r>
          </a:p>
          <a:p>
            <a:r>
              <a:rPr lang="en-US" sz="1500" dirty="0"/>
              <a:t>Connecticut Conference Of Municipalities</a:t>
            </a:r>
          </a:p>
          <a:p>
            <a:r>
              <a:rPr lang="en-US" sz="1500" dirty="0"/>
              <a:t>Gat Airline Ground Support</a:t>
            </a:r>
          </a:p>
          <a:p>
            <a:r>
              <a:rPr lang="en-US" sz="1500" dirty="0"/>
              <a:t>Safeguard Security</a:t>
            </a:r>
          </a:p>
          <a:p>
            <a:r>
              <a:rPr lang="en-US" sz="1500" dirty="0"/>
              <a:t>Watermark Retirement Communities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51</a:t>
            </a:fld>
            <a:endParaRPr lang="en-US" dirty="0"/>
          </a:p>
        </p:txBody>
      </p:sp>
    </p:spTree>
    <p:extLst>
      <p:ext uri="{BB962C8B-B14F-4D97-AF65-F5344CB8AC3E}">
        <p14:creationId xmlns:p14="http://schemas.microsoft.com/office/powerpoint/2010/main" val="5280177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612778" y="2"/>
            <a:ext cx="7918449"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Enfield LMA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52</a:t>
            </a:fld>
            <a:endParaRPr lang="en-US" dirty="0"/>
          </a:p>
        </p:txBody>
      </p:sp>
      <p:pic>
        <p:nvPicPr>
          <p:cNvPr id="3" name="Picture 2">
            <a:extLst>
              <a:ext uri="{FF2B5EF4-FFF2-40B4-BE49-F238E27FC236}">
                <a16:creationId xmlns:a16="http://schemas.microsoft.com/office/drawing/2014/main" xmlns="" id="{C2DBD944-0830-41CB-A79E-4EA16E08CC4B}"/>
              </a:ext>
            </a:extLst>
          </p:cNvPr>
          <p:cNvPicPr>
            <a:picLocks noChangeAspect="1"/>
          </p:cNvPicPr>
          <p:nvPr/>
        </p:nvPicPr>
        <p:blipFill>
          <a:blip r:embed="rId2"/>
          <a:stretch>
            <a:fillRect/>
          </a:stretch>
        </p:blipFill>
        <p:spPr>
          <a:xfrm>
            <a:off x="1547130" y="1128796"/>
            <a:ext cx="5312123" cy="5112021"/>
          </a:xfrm>
          <a:prstGeom prst="rect">
            <a:avLst/>
          </a:prstGeom>
        </p:spPr>
      </p:pic>
    </p:spTree>
    <p:extLst>
      <p:ext uri="{BB962C8B-B14F-4D97-AF65-F5344CB8AC3E}">
        <p14:creationId xmlns:p14="http://schemas.microsoft.com/office/powerpoint/2010/main" val="335852316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222708" y="0"/>
            <a:ext cx="8763000" cy="60164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200" dirty="0"/>
          </a:p>
        </p:txBody>
      </p:sp>
      <p:sp>
        <p:nvSpPr>
          <p:cNvPr id="9" name="TextBox 8"/>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53</a:t>
            </a:fld>
            <a:endParaRPr lang="en-US" dirty="0"/>
          </a:p>
        </p:txBody>
      </p:sp>
      <p:pic>
        <p:nvPicPr>
          <p:cNvPr id="3" name="Picture 2">
            <a:extLst>
              <a:ext uri="{FF2B5EF4-FFF2-40B4-BE49-F238E27FC236}">
                <a16:creationId xmlns:a16="http://schemas.microsoft.com/office/drawing/2014/main" xmlns="" id="{2FE03EFD-7310-459E-9DB6-23B17108009C}"/>
              </a:ext>
            </a:extLst>
          </p:cNvPr>
          <p:cNvPicPr>
            <a:picLocks noChangeAspect="1"/>
          </p:cNvPicPr>
          <p:nvPr/>
        </p:nvPicPr>
        <p:blipFill>
          <a:blip r:embed="rId2"/>
          <a:stretch>
            <a:fillRect/>
          </a:stretch>
        </p:blipFill>
        <p:spPr>
          <a:xfrm>
            <a:off x="1993392" y="296644"/>
            <a:ext cx="4419600" cy="5993107"/>
          </a:xfrm>
          <a:prstGeom prst="rect">
            <a:avLst/>
          </a:prstGeom>
        </p:spPr>
      </p:pic>
    </p:spTree>
    <p:extLst>
      <p:ext uri="{BB962C8B-B14F-4D97-AF65-F5344CB8AC3E}">
        <p14:creationId xmlns:p14="http://schemas.microsoft.com/office/powerpoint/2010/main" val="121206873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776466" y="2"/>
            <a:ext cx="7591073"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Danielson LMA Job Ads by Location</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54</a:t>
            </a:fld>
            <a:endParaRPr lang="en-US" dirty="0">
              <a:solidFill>
                <a:schemeClr val="tx2"/>
              </a:solidFill>
            </a:endParaRPr>
          </a:p>
        </p:txBody>
      </p:sp>
      <p:pic>
        <p:nvPicPr>
          <p:cNvPr id="4" name="Picture 3">
            <a:extLst>
              <a:ext uri="{FF2B5EF4-FFF2-40B4-BE49-F238E27FC236}">
                <a16:creationId xmlns:a16="http://schemas.microsoft.com/office/drawing/2014/main" xmlns="" id="{167DD4EE-3842-4C54-AC70-8531E939F1CE}"/>
              </a:ext>
            </a:extLst>
          </p:cNvPr>
          <p:cNvPicPr>
            <a:picLocks noChangeAspect="1"/>
          </p:cNvPicPr>
          <p:nvPr/>
        </p:nvPicPr>
        <p:blipFill>
          <a:blip r:embed="rId2"/>
          <a:stretch>
            <a:fillRect/>
          </a:stretch>
        </p:blipFill>
        <p:spPr>
          <a:xfrm>
            <a:off x="2564892" y="1341778"/>
            <a:ext cx="3276600" cy="4174443"/>
          </a:xfrm>
          <a:prstGeom prst="rect">
            <a:avLst/>
          </a:prstGeom>
        </p:spPr>
      </p:pic>
    </p:spTree>
    <p:extLst>
      <p:ext uri="{BB962C8B-B14F-4D97-AF65-F5344CB8AC3E}">
        <p14:creationId xmlns:p14="http://schemas.microsoft.com/office/powerpoint/2010/main" val="309840619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609600" y="2732"/>
            <a:ext cx="7924800"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Danielson-Northeast LMA Employers            </a:t>
            </a:r>
          </a:p>
          <a:p>
            <a:r>
              <a:rPr lang="en-US" sz="3200" dirty="0"/>
              <a:t>with the Most Job Ads</a:t>
            </a:r>
          </a:p>
        </p:txBody>
      </p:sp>
      <p:sp>
        <p:nvSpPr>
          <p:cNvPr id="14" name="Content Placeholder 2"/>
          <p:cNvSpPr txBox="1">
            <a:spLocks/>
          </p:cNvSpPr>
          <p:nvPr/>
        </p:nvSpPr>
        <p:spPr>
          <a:xfrm>
            <a:off x="914401" y="1069118"/>
            <a:ext cx="3657599" cy="4518927"/>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500" dirty="0"/>
              <a:t>Lowe's Companies, Inc</a:t>
            </a:r>
          </a:p>
          <a:p>
            <a:r>
              <a:rPr lang="en-US" sz="1500" dirty="0"/>
              <a:t>Morgan Corporation</a:t>
            </a:r>
          </a:p>
          <a:p>
            <a:r>
              <a:rPr lang="en-US" sz="1500" dirty="0"/>
              <a:t>Sonoco Products Company</a:t>
            </a:r>
          </a:p>
          <a:p>
            <a:r>
              <a:rPr lang="en-US" sz="1500" dirty="0"/>
              <a:t>Generations Family Health Center</a:t>
            </a:r>
          </a:p>
          <a:p>
            <a:r>
              <a:rPr lang="en-US" sz="1500" dirty="0"/>
              <a:t>Hartford Healthcare</a:t>
            </a:r>
          </a:p>
          <a:p>
            <a:r>
              <a:rPr lang="en-US" sz="1500" dirty="0"/>
              <a:t>Asplundh Tree Expert Company</a:t>
            </a:r>
          </a:p>
          <a:p>
            <a:r>
              <a:rPr lang="en-US" sz="1500" dirty="0"/>
              <a:t>Danaher Corporation</a:t>
            </a:r>
          </a:p>
          <a:p>
            <a:r>
              <a:rPr lang="en-US" sz="1500" dirty="0"/>
              <a:t>Echelon Business Services</a:t>
            </a:r>
          </a:p>
          <a:p>
            <a:r>
              <a:rPr lang="en-US" sz="1500" dirty="0"/>
              <a:t>Amazon</a:t>
            </a:r>
          </a:p>
          <a:p>
            <a:r>
              <a:rPr lang="en-US" sz="1500" dirty="0"/>
              <a:t>Companions Homemakers Incorporated</a:t>
            </a:r>
          </a:p>
          <a:p>
            <a:r>
              <a:rPr lang="en-US" sz="1500" dirty="0"/>
              <a:t>Sterling Community School</a:t>
            </a:r>
          </a:p>
          <a:p>
            <a:r>
              <a:rPr lang="en-US" sz="1500" dirty="0"/>
              <a:t>Ameri </a:t>
            </a:r>
            <a:r>
              <a:rPr lang="en-US" sz="1500" dirty="0" err="1"/>
              <a:t>Kleen</a:t>
            </a:r>
            <a:endParaRPr lang="en-US" sz="1500" dirty="0"/>
          </a:p>
          <a:p>
            <a:r>
              <a:rPr lang="en-US" sz="1500" dirty="0"/>
              <a:t>Dish Network</a:t>
            </a:r>
          </a:p>
          <a:p>
            <a:r>
              <a:rPr lang="en-US" sz="1500" dirty="0"/>
              <a:t>Learning Clinic Incorporated</a:t>
            </a:r>
          </a:p>
          <a:p>
            <a:r>
              <a:rPr lang="en-US" sz="1500" dirty="0"/>
              <a:t>State of Connecticut</a:t>
            </a:r>
          </a:p>
          <a:p>
            <a:r>
              <a:rPr lang="en-US" sz="1500" dirty="0"/>
              <a:t>Advance Auto Parts Incorporated</a:t>
            </a:r>
          </a:p>
          <a:p>
            <a:r>
              <a:rPr lang="en-US" sz="1500" dirty="0"/>
              <a:t>Change Incorporated</a:t>
            </a:r>
          </a:p>
          <a:p>
            <a:r>
              <a:rPr lang="en-US" sz="1500" dirty="0"/>
              <a:t>Crossmark</a:t>
            </a:r>
          </a:p>
          <a:p>
            <a:r>
              <a:rPr lang="en-US" sz="1500" dirty="0"/>
              <a:t>Mattress Firm</a:t>
            </a:r>
          </a:p>
        </p:txBody>
      </p:sp>
      <p:sp>
        <p:nvSpPr>
          <p:cNvPr id="15" name="Content Placeholder 3"/>
          <p:cNvSpPr txBox="1">
            <a:spLocks/>
          </p:cNvSpPr>
          <p:nvPr/>
        </p:nvSpPr>
        <p:spPr>
          <a:xfrm>
            <a:off x="4572000" y="1083199"/>
            <a:ext cx="3632905" cy="4600271"/>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1500" dirty="0"/>
              <a:t>Day Kimball Healthcare</a:t>
            </a:r>
          </a:p>
          <a:p>
            <a:r>
              <a:rPr lang="en-US" sz="1500" dirty="0"/>
              <a:t>Staples</a:t>
            </a:r>
          </a:p>
          <a:p>
            <a:r>
              <a:rPr lang="en-US" sz="1500" dirty="0"/>
              <a:t>United Parcel Service Incorporated</a:t>
            </a:r>
          </a:p>
          <a:p>
            <a:r>
              <a:rPr lang="en-US" sz="1500" dirty="0"/>
              <a:t>Quality Homemakers Incorporated</a:t>
            </a:r>
          </a:p>
          <a:p>
            <a:r>
              <a:rPr lang="en-US" sz="1500" dirty="0"/>
              <a:t>Hampton</a:t>
            </a:r>
          </a:p>
          <a:p>
            <a:r>
              <a:rPr lang="en-US" sz="1500" dirty="0"/>
              <a:t>Sonoco Works</a:t>
            </a:r>
          </a:p>
          <a:p>
            <a:r>
              <a:rPr lang="en-US" sz="1500" dirty="0" err="1"/>
              <a:t>Dattco</a:t>
            </a:r>
            <a:endParaRPr lang="en-US" sz="1500" dirty="0"/>
          </a:p>
          <a:p>
            <a:r>
              <a:rPr lang="en-US" sz="1500" dirty="0"/>
              <a:t>United Services Incorporated</a:t>
            </a:r>
          </a:p>
          <a:p>
            <a:r>
              <a:rPr lang="en-US" sz="1500" dirty="0"/>
              <a:t>Capstone Logistics Group</a:t>
            </a:r>
          </a:p>
          <a:p>
            <a:r>
              <a:rPr lang="en-US" sz="1500" dirty="0"/>
              <a:t>Foster Company</a:t>
            </a:r>
          </a:p>
          <a:p>
            <a:r>
              <a:rPr lang="en-US" sz="1500" dirty="0"/>
              <a:t>Utilities Service</a:t>
            </a:r>
          </a:p>
          <a:p>
            <a:r>
              <a:rPr lang="en-US" sz="1500" dirty="0"/>
              <a:t>Compass Group North America</a:t>
            </a:r>
          </a:p>
          <a:p>
            <a:r>
              <a:rPr lang="en-US" sz="1500" dirty="0"/>
              <a:t>Keycorp</a:t>
            </a:r>
          </a:p>
          <a:p>
            <a:r>
              <a:rPr lang="en-US" sz="1500" dirty="0"/>
              <a:t>Rogers Corporation</a:t>
            </a:r>
          </a:p>
          <a:p>
            <a:r>
              <a:rPr lang="en-US" sz="1500" dirty="0" err="1"/>
              <a:t>Whitcraft</a:t>
            </a:r>
            <a:r>
              <a:rPr lang="en-US" sz="1500" dirty="0"/>
              <a:t> Company</a:t>
            </a:r>
          </a:p>
          <a:p>
            <a:r>
              <a:rPr lang="en-US" sz="1500" dirty="0"/>
              <a:t>Asplundh Tree Expert</a:t>
            </a:r>
          </a:p>
          <a:p>
            <a:r>
              <a:rPr lang="en-US" sz="1500" dirty="0"/>
              <a:t>Community Residences Incorporated</a:t>
            </a:r>
          </a:p>
          <a:p>
            <a:r>
              <a:rPr lang="en-US" sz="1500" dirty="0"/>
              <a:t>Loos Company Incorporated</a:t>
            </a:r>
          </a:p>
          <a:p>
            <a:r>
              <a:rPr lang="en-US" sz="1500" dirty="0"/>
              <a:t>O'Reilly Automotive Inc</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55</a:t>
            </a:fld>
            <a:endParaRPr lang="en-US" dirty="0">
              <a:solidFill>
                <a:schemeClr val="tx2"/>
              </a:solidFill>
            </a:endParaRPr>
          </a:p>
        </p:txBody>
      </p:sp>
    </p:spTree>
    <p:extLst>
      <p:ext uri="{BB962C8B-B14F-4D97-AF65-F5344CB8AC3E}">
        <p14:creationId xmlns:p14="http://schemas.microsoft.com/office/powerpoint/2010/main" val="52801779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itle 1"/>
          <p:cNvSpPr txBox="1">
            <a:spLocks/>
          </p:cNvSpPr>
          <p:nvPr/>
        </p:nvSpPr>
        <p:spPr>
          <a:xfrm>
            <a:off x="600306" y="2"/>
            <a:ext cx="7918449" cy="120248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dirty="0"/>
              <a:t>Danielson-Northeast LMA Occupations            </a:t>
            </a:r>
          </a:p>
          <a:p>
            <a:r>
              <a:rPr lang="en-US" sz="3200" dirty="0"/>
              <a:t>with the Most Job Ads</a:t>
            </a:r>
          </a:p>
        </p:txBody>
      </p:sp>
      <p:sp>
        <p:nvSpPr>
          <p:cNvPr id="13" name="TextBox 12"/>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t>56</a:t>
            </a:fld>
            <a:endParaRPr lang="en-US" dirty="0"/>
          </a:p>
        </p:txBody>
      </p:sp>
      <p:pic>
        <p:nvPicPr>
          <p:cNvPr id="3" name="Picture 2">
            <a:extLst>
              <a:ext uri="{FF2B5EF4-FFF2-40B4-BE49-F238E27FC236}">
                <a16:creationId xmlns:a16="http://schemas.microsoft.com/office/drawing/2014/main" xmlns="" id="{68F3C3EA-2B12-41AE-8BAE-BCFB0585612D}"/>
              </a:ext>
            </a:extLst>
          </p:cNvPr>
          <p:cNvPicPr>
            <a:picLocks noChangeAspect="1"/>
          </p:cNvPicPr>
          <p:nvPr/>
        </p:nvPicPr>
        <p:blipFill>
          <a:blip r:embed="rId2"/>
          <a:stretch>
            <a:fillRect/>
          </a:stretch>
        </p:blipFill>
        <p:spPr>
          <a:xfrm>
            <a:off x="1726601" y="1272339"/>
            <a:ext cx="4953182" cy="4766600"/>
          </a:xfrm>
          <a:prstGeom prst="rect">
            <a:avLst/>
          </a:prstGeom>
        </p:spPr>
      </p:pic>
    </p:spTree>
    <p:extLst>
      <p:ext uri="{BB962C8B-B14F-4D97-AF65-F5344CB8AC3E}">
        <p14:creationId xmlns:p14="http://schemas.microsoft.com/office/powerpoint/2010/main" val="335852316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2"/>
          <p:cNvSpPr txBox="1">
            <a:spLocks/>
          </p:cNvSpPr>
          <p:nvPr/>
        </p:nvSpPr>
        <p:spPr>
          <a:xfrm>
            <a:off x="1463040" y="1219200"/>
            <a:ext cx="6196405" cy="4503869"/>
          </a:xfrm>
          <a:prstGeom prst="rect">
            <a:avLst/>
          </a:prstGeom>
        </p:spPr>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dirty="0">
                <a:solidFill>
                  <a:schemeClr val="tx1"/>
                </a:solidFill>
              </a:rPr>
              <a:t>All advertisement data used in this publication is from the Conference Board’s Help Wanted Online data series. </a:t>
            </a:r>
          </a:p>
          <a:p>
            <a:endParaRPr lang="en-US" dirty="0">
              <a:solidFill>
                <a:schemeClr val="tx1"/>
              </a:solidFill>
            </a:endParaRPr>
          </a:p>
          <a:p>
            <a:r>
              <a:rPr lang="en-US" dirty="0">
                <a:solidFill>
                  <a:schemeClr val="tx1"/>
                </a:solidFill>
              </a:rPr>
              <a:t>For more information or data requests, contact </a:t>
            </a:r>
            <a:br>
              <a:rPr lang="en-US" dirty="0">
                <a:solidFill>
                  <a:schemeClr val="tx1"/>
                </a:solidFill>
              </a:rPr>
            </a:br>
            <a:r>
              <a:rPr lang="en-US" dirty="0">
                <a:solidFill>
                  <a:schemeClr val="tx1"/>
                </a:solidFill>
              </a:rPr>
              <a:t>Matthew Krzyzek in the Office of Research at the Department of Labor.</a:t>
            </a:r>
          </a:p>
          <a:p>
            <a:r>
              <a:rPr lang="en-US" dirty="0">
                <a:solidFill>
                  <a:schemeClr val="tx1"/>
                </a:solidFill>
              </a:rPr>
              <a:t>(860) 263-6287</a:t>
            </a:r>
          </a:p>
          <a:p>
            <a:r>
              <a:rPr lang="en-US" dirty="0">
                <a:solidFill>
                  <a:schemeClr val="tx1"/>
                </a:solidFill>
              </a:rPr>
              <a:t>Matthew.Krzyzek@ct.gov</a:t>
            </a:r>
          </a:p>
          <a:p>
            <a:endParaRPr lang="en-US" dirty="0">
              <a:solidFill>
                <a:schemeClr val="tx1"/>
              </a:solidFill>
            </a:endParaRPr>
          </a:p>
          <a:p>
            <a:endParaRPr lang="en-US" dirty="0">
              <a:solidFill>
                <a:schemeClr val="tx1"/>
              </a:solidFill>
            </a:endParaRPr>
          </a:p>
          <a:p>
            <a:r>
              <a:rPr lang="en-US" sz="1200" dirty="0">
                <a:solidFill>
                  <a:schemeClr val="tx1"/>
                </a:solidFill>
              </a:rPr>
              <a:t>For more Connecticut Labor Market Information visit: </a:t>
            </a:r>
          </a:p>
          <a:p>
            <a:r>
              <a:rPr lang="en-US" sz="1200" dirty="0">
                <a:solidFill>
                  <a:schemeClr val="tx1"/>
                </a:solidFill>
              </a:rPr>
              <a:t>www.ctdol.state.ct.us/lmi</a:t>
            </a:r>
          </a:p>
          <a:p>
            <a:r>
              <a:rPr lang="en-US" sz="1200" dirty="0">
                <a:solidFill>
                  <a:schemeClr val="tx1"/>
                </a:solidFill>
              </a:rPr>
              <a:t>https://www.facebook.com/ctlmi</a:t>
            </a:r>
          </a:p>
          <a:p>
            <a:r>
              <a:rPr lang="en-US" sz="1200" dirty="0">
                <a:solidFill>
                  <a:schemeClr val="tx1"/>
                </a:solidFill>
              </a:rPr>
              <a:t>Twitter: @DOL_Research</a:t>
            </a:r>
            <a:endParaRPr lang="en-US" dirty="0">
              <a:solidFill>
                <a:schemeClr val="tx1"/>
              </a:solidFill>
            </a:endParaRPr>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2" name="Slide Number Placeholder 1"/>
          <p:cNvSpPr>
            <a:spLocks noGrp="1"/>
          </p:cNvSpPr>
          <p:nvPr>
            <p:ph type="sldNum" sz="quarter" idx="12"/>
          </p:nvPr>
        </p:nvSpPr>
        <p:spPr/>
        <p:txBody>
          <a:bodyPr/>
          <a:lstStyle/>
          <a:p>
            <a:fld id="{8AE2E31F-ADBE-49C8-8764-A16796B8F595}" type="slidenum">
              <a:rPr lang="en-US" smtClean="0">
                <a:solidFill>
                  <a:schemeClr val="tx2"/>
                </a:solidFill>
              </a:rPr>
              <a:t>57</a:t>
            </a:fld>
            <a:endParaRPr lang="en-US" dirty="0">
              <a:solidFill>
                <a:schemeClr val="tx2"/>
              </a:solidFill>
            </a:endParaRPr>
          </a:p>
        </p:txBody>
      </p:sp>
    </p:spTree>
    <p:extLst>
      <p:ext uri="{BB962C8B-B14F-4D97-AF65-F5344CB8AC3E}">
        <p14:creationId xmlns:p14="http://schemas.microsoft.com/office/powerpoint/2010/main" val="4017570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6</a:t>
            </a:fld>
            <a:endParaRPr lang="en-US" dirty="0"/>
          </a:p>
        </p:txBody>
      </p:sp>
      <p:pic>
        <p:nvPicPr>
          <p:cNvPr id="6" name="Picture 5">
            <a:extLst>
              <a:ext uri="{FF2B5EF4-FFF2-40B4-BE49-F238E27FC236}">
                <a16:creationId xmlns:a16="http://schemas.microsoft.com/office/drawing/2014/main" xmlns="" id="{C1EE1233-4F2E-4CE8-AD7C-83106DC8CB9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42361" y="381000"/>
            <a:ext cx="8659278" cy="5638800"/>
          </a:xfrm>
          <a:prstGeom prst="rect">
            <a:avLst/>
          </a:prstGeom>
          <a:noFill/>
          <a:ln>
            <a:noFill/>
          </a:ln>
        </p:spPr>
      </p:pic>
      <p:pic>
        <p:nvPicPr>
          <p:cNvPr id="2" name="Picture 1">
            <a:extLst>
              <a:ext uri="{FF2B5EF4-FFF2-40B4-BE49-F238E27FC236}">
                <a16:creationId xmlns:a16="http://schemas.microsoft.com/office/drawing/2014/main" xmlns="" id="{890B3607-E603-4D5D-A9FA-3A6C9EBB8B54}"/>
              </a:ext>
            </a:extLst>
          </p:cNvPr>
          <p:cNvPicPr>
            <a:picLocks noChangeAspect="1"/>
          </p:cNvPicPr>
          <p:nvPr/>
        </p:nvPicPr>
        <p:blipFill>
          <a:blip r:embed="rId3"/>
          <a:stretch>
            <a:fillRect/>
          </a:stretch>
        </p:blipFill>
        <p:spPr>
          <a:xfrm>
            <a:off x="242361" y="583725"/>
            <a:ext cx="8659278" cy="5775423"/>
          </a:xfrm>
          <a:prstGeom prst="rect">
            <a:avLst/>
          </a:prstGeom>
          <a:solidFill>
            <a:schemeClr val="bg1"/>
          </a:solidFill>
        </p:spPr>
      </p:pic>
    </p:spTree>
    <p:extLst>
      <p:ext uri="{BB962C8B-B14F-4D97-AF65-F5344CB8AC3E}">
        <p14:creationId xmlns:p14="http://schemas.microsoft.com/office/powerpoint/2010/main" val="3951413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7</a:t>
            </a:fld>
            <a:endParaRPr lang="en-US" dirty="0"/>
          </a:p>
        </p:txBody>
      </p:sp>
      <p:pic>
        <p:nvPicPr>
          <p:cNvPr id="2" name="Picture 1">
            <a:extLst>
              <a:ext uri="{FF2B5EF4-FFF2-40B4-BE49-F238E27FC236}">
                <a16:creationId xmlns:a16="http://schemas.microsoft.com/office/drawing/2014/main" xmlns="" id="{ADE29A84-38F0-416E-B7EB-DD6EEF123E51}"/>
              </a:ext>
            </a:extLst>
          </p:cNvPr>
          <p:cNvPicPr>
            <a:picLocks noChangeAspect="1"/>
          </p:cNvPicPr>
          <p:nvPr/>
        </p:nvPicPr>
        <p:blipFill>
          <a:blip r:embed="rId2"/>
          <a:stretch>
            <a:fillRect/>
          </a:stretch>
        </p:blipFill>
        <p:spPr>
          <a:xfrm>
            <a:off x="800100" y="246788"/>
            <a:ext cx="7543800" cy="6059224"/>
          </a:xfrm>
          <a:prstGeom prst="rect">
            <a:avLst/>
          </a:prstGeom>
        </p:spPr>
      </p:pic>
    </p:spTree>
    <p:extLst>
      <p:ext uri="{BB962C8B-B14F-4D97-AF65-F5344CB8AC3E}">
        <p14:creationId xmlns:p14="http://schemas.microsoft.com/office/powerpoint/2010/main" val="2922643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8</a:t>
            </a:fld>
            <a:endParaRPr lang="en-US" dirty="0"/>
          </a:p>
        </p:txBody>
      </p:sp>
      <p:sp>
        <p:nvSpPr>
          <p:cNvPr id="8" name="TextBox 7">
            <a:extLst>
              <a:ext uri="{FF2B5EF4-FFF2-40B4-BE49-F238E27FC236}">
                <a16:creationId xmlns:a16="http://schemas.microsoft.com/office/drawing/2014/main" xmlns="" id="{7AD18039-914E-49AE-8B90-6755307A749F}"/>
              </a:ext>
            </a:extLst>
          </p:cNvPr>
          <p:cNvSpPr txBox="1"/>
          <p:nvPr/>
        </p:nvSpPr>
        <p:spPr>
          <a:xfrm>
            <a:off x="2241331" y="33413"/>
            <a:ext cx="4661338" cy="392159"/>
          </a:xfrm>
          <a:prstGeom prst="rect">
            <a:avLst/>
          </a:prstGeom>
          <a:noFill/>
        </p:spPr>
        <p:txBody>
          <a:bodyPr wrap="square">
            <a:spAutoFit/>
          </a:bodyPr>
          <a:lstStyle/>
          <a:p>
            <a:pPr marL="0" marR="0" algn="ctr">
              <a:lnSpc>
                <a:spcPct val="115000"/>
              </a:lnSpc>
              <a:spcBef>
                <a:spcPts val="0"/>
              </a:spcBef>
              <a:spcAft>
                <a:spcPts val="1000"/>
              </a:spcAft>
            </a:pPr>
            <a:r>
              <a:rPr lang="en-US" sz="1800" b="1" dirty="0">
                <a:effectLst/>
                <a:latin typeface="Calibri" panose="020F0502020204030204" pitchFamily="34" charset="0"/>
                <a:ea typeface="Times New Roman" panose="02020603050405020304" pitchFamily="18" charset="0"/>
                <a:cs typeface="Calibri" panose="020F0502020204030204" pitchFamily="34" charset="0"/>
              </a:rPr>
              <a:t>Employers with the Most New Job Postings</a:t>
            </a:r>
            <a:endParaRPr lang="en-US" sz="105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a:extLst>
              <a:ext uri="{FF2B5EF4-FFF2-40B4-BE49-F238E27FC236}">
                <a16:creationId xmlns:a16="http://schemas.microsoft.com/office/drawing/2014/main" xmlns="" id="{8B907A9D-5E0F-4D28-A927-0C7840F59EA4}"/>
              </a:ext>
            </a:extLst>
          </p:cNvPr>
          <p:cNvPicPr>
            <a:picLocks noChangeAspect="1"/>
          </p:cNvPicPr>
          <p:nvPr/>
        </p:nvPicPr>
        <p:blipFill>
          <a:blip r:embed="rId2"/>
          <a:stretch>
            <a:fillRect/>
          </a:stretch>
        </p:blipFill>
        <p:spPr>
          <a:xfrm>
            <a:off x="1856105" y="418040"/>
            <a:ext cx="5431789" cy="5911678"/>
          </a:xfrm>
          <a:prstGeom prst="rect">
            <a:avLst/>
          </a:prstGeom>
        </p:spPr>
      </p:pic>
    </p:spTree>
    <p:extLst>
      <p:ext uri="{BB962C8B-B14F-4D97-AF65-F5344CB8AC3E}">
        <p14:creationId xmlns:p14="http://schemas.microsoft.com/office/powerpoint/2010/main" val="1181566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1166" y="296295"/>
            <a:ext cx="6561668" cy="2123658"/>
          </a:xfrm>
          <a:prstGeom prst="rect">
            <a:avLst/>
          </a:prstGeom>
        </p:spPr>
        <p:txBody>
          <a:bodyPr wrap="none">
            <a:spAutoFit/>
          </a:bodyPr>
          <a:lstStyle/>
          <a:p>
            <a:r>
              <a:rPr lang="en-US" sz="4400" dirty="0"/>
              <a:t>Monthly HWOL Information</a:t>
            </a:r>
            <a:br>
              <a:rPr lang="en-US" sz="4400" dirty="0"/>
            </a:br>
            <a:r>
              <a:rPr lang="en-US" sz="4400" dirty="0"/>
              <a:t/>
            </a:r>
            <a:br>
              <a:rPr lang="en-US" sz="4400" dirty="0"/>
            </a:br>
            <a:endParaRPr lang="en-US" sz="4400" dirty="0"/>
          </a:p>
        </p:txBody>
      </p:sp>
      <p:sp>
        <p:nvSpPr>
          <p:cNvPr id="10" name="Rectangle 9"/>
          <p:cNvSpPr/>
          <p:nvPr/>
        </p:nvSpPr>
        <p:spPr>
          <a:xfrm>
            <a:off x="0" y="6286500"/>
            <a:ext cx="9144000" cy="519684"/>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tx2"/>
                </a:solidFill>
              </a:rPr>
              <a:t>Connecticut Department of Labor – Research Office</a:t>
            </a:r>
            <a:br>
              <a:rPr lang="en-US" sz="900" dirty="0">
                <a:solidFill>
                  <a:schemeClr val="tx2"/>
                </a:solidFill>
              </a:rPr>
            </a:br>
            <a:r>
              <a:rPr lang="en-US" sz="900" dirty="0">
                <a:solidFill>
                  <a:schemeClr val="tx2"/>
                </a:solidFill>
              </a:rPr>
              <a:t>200 Folly Brook Blvd.</a:t>
            </a:r>
            <a:br>
              <a:rPr lang="en-US" sz="900" dirty="0">
                <a:solidFill>
                  <a:schemeClr val="tx2"/>
                </a:solidFill>
              </a:rPr>
            </a:br>
            <a:r>
              <a:rPr lang="en-US" sz="900" dirty="0">
                <a:solidFill>
                  <a:schemeClr val="tx2"/>
                </a:solidFill>
              </a:rPr>
              <a:t>Wethersfield, CT 06109</a:t>
            </a:r>
          </a:p>
        </p:txBody>
      </p:sp>
      <p:sp>
        <p:nvSpPr>
          <p:cNvPr id="3" name="TextBox 2"/>
          <p:cNvSpPr txBox="1"/>
          <p:nvPr/>
        </p:nvSpPr>
        <p:spPr>
          <a:xfrm>
            <a:off x="304803" y="1442831"/>
            <a:ext cx="8534399" cy="2739211"/>
          </a:xfrm>
          <a:prstGeom prst="rect">
            <a:avLst/>
          </a:prstGeom>
          <a:noFill/>
        </p:spPr>
        <p:txBody>
          <a:bodyPr wrap="square" rtlCol="0">
            <a:spAutoFit/>
          </a:bodyPr>
          <a:lstStyle/>
          <a:p>
            <a:r>
              <a:rPr lang="en-US" sz="1900" dirty="0"/>
              <a:t>The following pages contain HWOL monthly data for November 2020.  </a:t>
            </a:r>
            <a:br>
              <a:rPr lang="en-US" sz="1900" dirty="0"/>
            </a:br>
            <a:r>
              <a:rPr lang="en-US" sz="1900" dirty="0"/>
              <a:t/>
            </a:r>
            <a:br>
              <a:rPr lang="en-US" sz="1900" dirty="0"/>
            </a:br>
            <a:r>
              <a:rPr lang="en-US" sz="1900" dirty="0"/>
              <a:t>This includes job posting from when Covid-19 shutdowns impacted many sectors of the Connecticut labor market.  </a:t>
            </a:r>
            <a:br>
              <a:rPr lang="en-US" sz="1900" dirty="0"/>
            </a:br>
            <a:r>
              <a:rPr lang="en-US" sz="1900" dirty="0"/>
              <a:t/>
            </a:r>
            <a:br>
              <a:rPr lang="en-US" sz="1900" dirty="0"/>
            </a:br>
            <a:r>
              <a:rPr lang="en-US" sz="1900" dirty="0"/>
              <a:t>Monthly and weekly job ad information can be found here:</a:t>
            </a:r>
            <a:br>
              <a:rPr lang="en-US" sz="1900" dirty="0"/>
            </a:br>
            <a:r>
              <a:rPr lang="en-US" sz="2000" dirty="0">
                <a:hlinkClick r:id="rId2"/>
              </a:rPr>
              <a:t>https://www1.ctdol.state.ct.us/lmi/HWOL.asp</a:t>
            </a:r>
            <a:r>
              <a:rPr lang="en-US" sz="1900" dirty="0"/>
              <a:t/>
            </a:r>
            <a:br>
              <a:rPr lang="en-US" sz="1900" dirty="0"/>
            </a:br>
            <a:r>
              <a:rPr lang="en-US" sz="1900" dirty="0"/>
              <a:t/>
            </a:r>
            <a:br>
              <a:rPr lang="en-US" sz="1900" dirty="0"/>
            </a:br>
            <a:endParaRPr lang="en-US" sz="1900" dirty="0"/>
          </a:p>
        </p:txBody>
      </p:sp>
      <p:sp>
        <p:nvSpPr>
          <p:cNvPr id="11" name="TextBox 10"/>
          <p:cNvSpPr txBox="1"/>
          <p:nvPr/>
        </p:nvSpPr>
        <p:spPr>
          <a:xfrm>
            <a:off x="12192" y="6325524"/>
            <a:ext cx="4191000" cy="461665"/>
          </a:xfrm>
          <a:prstGeom prst="rect">
            <a:avLst/>
          </a:prstGeom>
          <a:noFill/>
        </p:spPr>
        <p:txBody>
          <a:bodyPr wrap="square" rtlCol="0">
            <a:spAutoFit/>
          </a:bodyPr>
          <a:lstStyle/>
          <a:p>
            <a:r>
              <a:rPr lang="en-US" sz="2400" b="1" dirty="0">
                <a:solidFill>
                  <a:schemeClr val="tx2"/>
                </a:solidFill>
                <a:effectLst>
                  <a:outerShdw blurRad="50800" dist="38100" dir="13500000" algn="br" rotWithShape="0">
                    <a:prstClr val="black">
                      <a:alpha val="40000"/>
                    </a:prstClr>
                  </a:outerShdw>
                </a:effectLst>
              </a:rPr>
              <a:t>Help Wanted Online</a:t>
            </a:r>
          </a:p>
        </p:txBody>
      </p:sp>
      <p:sp>
        <p:nvSpPr>
          <p:cNvPr id="4" name="Slide Number Placeholder 3"/>
          <p:cNvSpPr>
            <a:spLocks noGrp="1"/>
          </p:cNvSpPr>
          <p:nvPr>
            <p:ph type="sldNum" sz="quarter" idx="12"/>
          </p:nvPr>
        </p:nvSpPr>
        <p:spPr/>
        <p:txBody>
          <a:bodyPr/>
          <a:lstStyle/>
          <a:p>
            <a:fld id="{8AE2E31F-ADBE-49C8-8764-A16796B8F595}" type="slidenum">
              <a:rPr lang="en-US" smtClean="0"/>
              <a:t>9</a:t>
            </a:fld>
            <a:endParaRPr lang="en-US" dirty="0"/>
          </a:p>
        </p:txBody>
      </p:sp>
    </p:spTree>
    <p:extLst>
      <p:ext uri="{BB962C8B-B14F-4D97-AF65-F5344CB8AC3E}">
        <p14:creationId xmlns:p14="http://schemas.microsoft.com/office/powerpoint/2010/main" val="9641336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34796</TotalTime>
  <Words>2031</Words>
  <Application>Microsoft Office PowerPoint</Application>
  <PresentationFormat>On-screen Show (4:3)</PresentationFormat>
  <Paragraphs>611</Paragraphs>
  <Slides>57</Slides>
  <Notes>0</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Krzyzek, Matthew</dc:creator>
  <cp:lastModifiedBy>Todd Bentsen</cp:lastModifiedBy>
  <cp:revision>1258</cp:revision>
  <cp:lastPrinted>2020-12-29T19:16:58Z</cp:lastPrinted>
  <dcterms:created xsi:type="dcterms:W3CDTF">2016-10-12T17:47:24Z</dcterms:created>
  <dcterms:modified xsi:type="dcterms:W3CDTF">2020-12-29T19:40:57Z</dcterms:modified>
</cp:coreProperties>
</file>